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4"/>
  </p:notesMasterIdLst>
  <p:sldIdLst>
    <p:sldId id="256" r:id="rId2"/>
    <p:sldId id="261" r:id="rId3"/>
    <p:sldId id="661" r:id="rId4"/>
    <p:sldId id="664" r:id="rId5"/>
    <p:sldId id="683" r:id="rId6"/>
    <p:sldId id="684" r:id="rId7"/>
    <p:sldId id="662" r:id="rId8"/>
    <p:sldId id="679" r:id="rId9"/>
    <p:sldId id="665" r:id="rId10"/>
    <p:sldId id="678" r:id="rId11"/>
    <p:sldId id="672" r:id="rId12"/>
    <p:sldId id="674" r:id="rId13"/>
    <p:sldId id="676" r:id="rId14"/>
    <p:sldId id="677" r:id="rId15"/>
    <p:sldId id="673" r:id="rId16"/>
    <p:sldId id="667" r:id="rId17"/>
    <p:sldId id="680" r:id="rId18"/>
    <p:sldId id="681" r:id="rId19"/>
    <p:sldId id="668" r:id="rId20"/>
    <p:sldId id="671" r:id="rId21"/>
    <p:sldId id="675" r:id="rId22"/>
    <p:sldId id="682"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16" autoAdjust="0"/>
    <p:restoredTop sz="95246" autoAdjust="0"/>
  </p:normalViewPr>
  <p:slideViewPr>
    <p:cSldViewPr snapToGrid="0">
      <p:cViewPr varScale="1">
        <p:scale>
          <a:sx n="114" d="100"/>
          <a:sy n="114" d="100"/>
        </p:scale>
        <p:origin x="510"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2.jpg>
</file>

<file path=ppt/media/image3.png>
</file>

<file path=ppt/media/image4.jpg>
</file>

<file path=ppt/media/image5.jpg>
</file>

<file path=ppt/media/image6.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9798EA-AAD1-4E70-8975-C167B479C00A}" type="datetimeFigureOut">
              <a:rPr lang="en-CA" smtClean="0"/>
              <a:t>2021-10-13</a:t>
            </a:fld>
            <a:endParaRPr lang="en-CA"/>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A"/>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700810-D581-4762-B8C2-A86787FF7314}" type="slidenum">
              <a:rPr lang="en-CA" smtClean="0"/>
              <a:t>‹N°›</a:t>
            </a:fld>
            <a:endParaRPr lang="en-CA"/>
          </a:p>
        </p:txBody>
      </p:sp>
    </p:spTree>
    <p:extLst>
      <p:ext uri="{BB962C8B-B14F-4D97-AF65-F5344CB8AC3E}">
        <p14:creationId xmlns:p14="http://schemas.microsoft.com/office/powerpoint/2010/main" val="2117009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CA" dirty="0"/>
          </a:p>
        </p:txBody>
      </p:sp>
      <p:sp>
        <p:nvSpPr>
          <p:cNvPr id="4" name="Espace réservé du numéro de diapositive 3"/>
          <p:cNvSpPr>
            <a:spLocks noGrp="1"/>
          </p:cNvSpPr>
          <p:nvPr>
            <p:ph type="sldNum" sz="quarter" idx="10"/>
          </p:nvPr>
        </p:nvSpPr>
        <p:spPr/>
        <p:txBody>
          <a:bodyPr/>
          <a:lstStyle/>
          <a:p>
            <a:fld id="{D5700810-D581-4762-B8C2-A86787FF7314}" type="slidenum">
              <a:rPr lang="en-CA" smtClean="0"/>
              <a:t>1</a:t>
            </a:fld>
            <a:endParaRPr lang="en-CA"/>
          </a:p>
        </p:txBody>
      </p:sp>
    </p:spTree>
    <p:extLst>
      <p:ext uri="{BB962C8B-B14F-4D97-AF65-F5344CB8AC3E}">
        <p14:creationId xmlns:p14="http://schemas.microsoft.com/office/powerpoint/2010/main" val="17543821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CA" dirty="0"/>
          </a:p>
        </p:txBody>
      </p:sp>
      <p:sp>
        <p:nvSpPr>
          <p:cNvPr id="4" name="Espace réservé du numéro de diapositive 3"/>
          <p:cNvSpPr>
            <a:spLocks noGrp="1"/>
          </p:cNvSpPr>
          <p:nvPr>
            <p:ph type="sldNum" sz="quarter" idx="10"/>
          </p:nvPr>
        </p:nvSpPr>
        <p:spPr/>
        <p:txBody>
          <a:bodyPr/>
          <a:lstStyle/>
          <a:p>
            <a:fld id="{D5700810-D581-4762-B8C2-A86787FF7314}" type="slidenum">
              <a:rPr lang="en-CA" smtClean="0"/>
              <a:t>2</a:t>
            </a:fld>
            <a:endParaRPr lang="en-CA"/>
          </a:p>
        </p:txBody>
      </p:sp>
    </p:spTree>
    <p:extLst>
      <p:ext uri="{BB962C8B-B14F-4D97-AF65-F5344CB8AC3E}">
        <p14:creationId xmlns:p14="http://schemas.microsoft.com/office/powerpoint/2010/main" val="30256800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fr-FR"/>
              <a:t>Modifiez le style du titre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F9E0251D-46E5-4D09-A785-705FDC6A5772}" type="datetimeFigureOut">
              <a:rPr lang="en-CA" smtClean="0"/>
              <a:t>2021-10-13</a:t>
            </a:fld>
            <a:endParaRPr lang="en-CA"/>
          </a:p>
        </p:txBody>
      </p:sp>
      <p:sp>
        <p:nvSpPr>
          <p:cNvPr id="5" name="Footer Placeholder 4"/>
          <p:cNvSpPr>
            <a:spLocks noGrp="1"/>
          </p:cNvSpPr>
          <p:nvPr>
            <p:ph type="ftr" sz="quarter" idx="11"/>
          </p:nvPr>
        </p:nvSpPr>
        <p:spPr>
          <a:xfrm>
            <a:off x="2416500" y="329307"/>
            <a:ext cx="4973915" cy="309201"/>
          </a:xfrm>
        </p:spPr>
        <p:txBody>
          <a:bodyPr/>
          <a:lstStyle/>
          <a:p>
            <a:endParaRPr lang="en-CA"/>
          </a:p>
        </p:txBody>
      </p:sp>
      <p:sp>
        <p:nvSpPr>
          <p:cNvPr id="6" name="Slide Number Placeholder 5"/>
          <p:cNvSpPr>
            <a:spLocks noGrp="1"/>
          </p:cNvSpPr>
          <p:nvPr>
            <p:ph type="sldNum" sz="quarter" idx="12"/>
          </p:nvPr>
        </p:nvSpPr>
        <p:spPr>
          <a:xfrm>
            <a:off x="1437664" y="798973"/>
            <a:ext cx="811019" cy="503578"/>
          </a:xfrm>
        </p:spPr>
        <p:txBody>
          <a:bodyPr/>
          <a:lstStyle/>
          <a:p>
            <a:fld id="{36CD1E92-8410-4C00-82BA-2777C6C0CBEF}" type="slidenum">
              <a:rPr lang="en-CA" smtClean="0"/>
              <a:t>‹N°›</a:t>
            </a:fld>
            <a:endParaRPr lang="en-CA"/>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66304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F9E0251D-46E5-4D09-A785-705FDC6A5772}" type="datetimeFigureOut">
              <a:rPr lang="en-CA" smtClean="0"/>
              <a:t>2021-10-13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CD1E92-8410-4C00-82BA-2777C6C0CBEF}" type="slidenum">
              <a:rPr lang="en-CA" smtClean="0"/>
              <a:t>‹N°›</a:t>
            </a:fld>
            <a:endParaRPr lang="en-CA"/>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930616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fr-FR"/>
              <a:t>Modifiez le style du titre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F9E0251D-46E5-4D09-A785-705FDC6A5772}" type="datetimeFigureOut">
              <a:rPr lang="en-CA" smtClean="0"/>
              <a:t>2021-10-13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CD1E92-8410-4C00-82BA-2777C6C0CBEF}" type="slidenum">
              <a:rPr lang="en-CA" smtClean="0"/>
              <a:t>‹N°›</a:t>
            </a:fld>
            <a:endParaRPr lang="en-CA"/>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050353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nchor="t"/>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F9E0251D-46E5-4D09-A785-705FDC6A5772}" type="datetimeFigureOut">
              <a:rPr lang="en-CA" smtClean="0"/>
              <a:t>2021-10-13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CD1E92-8410-4C00-82BA-2777C6C0CBEF}" type="slidenum">
              <a:rPr lang="en-CA" smtClean="0"/>
              <a:t>‹N°›</a:t>
            </a:fld>
            <a:endParaRPr lang="en-CA"/>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631823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fr-FR"/>
              <a:t>Modifiez le style du titre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Modifier les styles du texte du masque</a:t>
            </a:r>
          </a:p>
        </p:txBody>
      </p:sp>
      <p:sp>
        <p:nvSpPr>
          <p:cNvPr id="4" name="Date Placeholder 3"/>
          <p:cNvSpPr>
            <a:spLocks noGrp="1"/>
          </p:cNvSpPr>
          <p:nvPr>
            <p:ph type="dt" sz="half" idx="10"/>
          </p:nvPr>
        </p:nvSpPr>
        <p:spPr/>
        <p:txBody>
          <a:bodyPr/>
          <a:lstStyle/>
          <a:p>
            <a:fld id="{F9E0251D-46E5-4D09-A785-705FDC6A5772}" type="datetimeFigureOut">
              <a:rPr lang="en-CA" smtClean="0"/>
              <a:t>2021-10-13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CD1E92-8410-4C00-82BA-2777C6C0CBEF}" type="slidenum">
              <a:rPr lang="en-CA" smtClean="0"/>
              <a:t>‹N°›</a:t>
            </a:fld>
            <a:endParaRPr lang="en-CA"/>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36812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fr-FR"/>
              <a:t>Modifiez le style du titre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F9E0251D-46E5-4D09-A785-705FDC6A5772}" type="datetimeFigureOut">
              <a:rPr lang="en-CA" smtClean="0"/>
              <a:t>2021-10-13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6CD1E92-8410-4C00-82BA-2777C6C0CBEF}" type="slidenum">
              <a:rPr lang="en-CA" smtClean="0"/>
              <a:t>‹N°›</a:t>
            </a:fld>
            <a:endParaRPr lang="en-CA"/>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800619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fr-FR"/>
              <a:t>Modifiez le style du titre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4" name="Content Placeholder 3"/>
          <p:cNvSpPr>
            <a:spLocks noGrp="1"/>
          </p:cNvSpPr>
          <p:nvPr>
            <p:ph sz="half" idx="2"/>
          </p:nvPr>
        </p:nvSpPr>
        <p:spPr>
          <a:xfrm>
            <a:off x="1447191" y="2824269"/>
            <a:ext cx="4645152" cy="2644457"/>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Modifier les styles du texte du masque</a:t>
            </a:r>
          </a:p>
        </p:txBody>
      </p:sp>
      <p:sp>
        <p:nvSpPr>
          <p:cNvPr id="6" name="Content Placeholder 5"/>
          <p:cNvSpPr>
            <a:spLocks noGrp="1"/>
          </p:cNvSpPr>
          <p:nvPr>
            <p:ph sz="quarter" idx="4"/>
          </p:nvPr>
        </p:nvSpPr>
        <p:spPr>
          <a:xfrm>
            <a:off x="6412362" y="2821491"/>
            <a:ext cx="4645152" cy="2637371"/>
          </a:xfrm>
        </p:spPr>
        <p:txBody>
          <a:bodyP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F9E0251D-46E5-4D09-A785-705FDC6A5772}" type="datetimeFigureOut">
              <a:rPr lang="en-CA" smtClean="0"/>
              <a:t>2021-10-13</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36CD1E92-8410-4C00-82BA-2777C6C0CBEF}" type="slidenum">
              <a:rPr lang="en-CA" smtClean="0"/>
              <a:t>‹N°›</a:t>
            </a:fld>
            <a:endParaRPr lang="en-CA"/>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992206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F9E0251D-46E5-4D09-A785-705FDC6A5772}" type="datetimeFigureOut">
              <a:rPr lang="en-CA" smtClean="0"/>
              <a:t>2021-10-13</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36CD1E92-8410-4C00-82BA-2777C6C0CBEF}" type="slidenum">
              <a:rPr lang="en-CA" smtClean="0"/>
              <a:t>‹N°›</a:t>
            </a:fld>
            <a:endParaRPr lang="en-CA"/>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879499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9E0251D-46E5-4D09-A785-705FDC6A5772}" type="datetimeFigureOut">
              <a:rPr lang="en-CA" smtClean="0"/>
              <a:t>2021-10-13</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36CD1E92-8410-4C00-82BA-2777C6C0CBEF}" type="slidenum">
              <a:rPr lang="en-CA" smtClean="0"/>
              <a:t>‹N°›</a:t>
            </a:fld>
            <a:endParaRPr lang="en-CA"/>
          </a:p>
        </p:txBody>
      </p:sp>
    </p:spTree>
    <p:extLst>
      <p:ext uri="{BB962C8B-B14F-4D97-AF65-F5344CB8AC3E}">
        <p14:creationId xmlns:p14="http://schemas.microsoft.com/office/powerpoint/2010/main" val="1433036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fr-FR"/>
              <a:t>Modifiez le style du titre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fr-FR"/>
              <a:t>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Date Placeholder 4"/>
          <p:cNvSpPr>
            <a:spLocks noGrp="1"/>
          </p:cNvSpPr>
          <p:nvPr>
            <p:ph type="dt" sz="half" idx="10"/>
          </p:nvPr>
        </p:nvSpPr>
        <p:spPr/>
        <p:txBody>
          <a:bodyPr/>
          <a:lstStyle/>
          <a:p>
            <a:fld id="{F9E0251D-46E5-4D09-A785-705FDC6A5772}" type="datetimeFigureOut">
              <a:rPr lang="en-CA" smtClean="0"/>
              <a:t>2021-10-13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6CD1E92-8410-4C00-82BA-2777C6C0CBEF}" type="slidenum">
              <a:rPr lang="en-CA" smtClean="0"/>
              <a:t>‹N°›</a:t>
            </a:fld>
            <a:endParaRPr lang="en-CA"/>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37735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Modifier les styles du texte du masque</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F9E0251D-46E5-4D09-A785-705FDC6A5772}" type="datetimeFigureOut">
              <a:rPr lang="en-CA" smtClean="0"/>
              <a:t>2021-10-13</a:t>
            </a:fld>
            <a:endParaRPr lang="en-CA"/>
          </a:p>
        </p:txBody>
      </p:sp>
      <p:sp>
        <p:nvSpPr>
          <p:cNvPr id="6" name="Footer Placeholder 5"/>
          <p:cNvSpPr>
            <a:spLocks noGrp="1"/>
          </p:cNvSpPr>
          <p:nvPr>
            <p:ph type="ftr" sz="quarter" idx="11"/>
          </p:nvPr>
        </p:nvSpPr>
        <p:spPr>
          <a:xfrm>
            <a:off x="1447382" y="318640"/>
            <a:ext cx="5541004" cy="320931"/>
          </a:xfrm>
        </p:spPr>
        <p:txBody>
          <a:bodyPr/>
          <a:lstStyle/>
          <a:p>
            <a:endParaRPr lang="en-CA"/>
          </a:p>
        </p:txBody>
      </p:sp>
      <p:sp>
        <p:nvSpPr>
          <p:cNvPr id="7" name="Slide Number Placeholder 6"/>
          <p:cNvSpPr>
            <a:spLocks noGrp="1"/>
          </p:cNvSpPr>
          <p:nvPr>
            <p:ph type="sldNum" sz="quarter" idx="12"/>
          </p:nvPr>
        </p:nvSpPr>
        <p:spPr/>
        <p:txBody>
          <a:bodyPr/>
          <a:lstStyle/>
          <a:p>
            <a:fld id="{36CD1E92-8410-4C00-82BA-2777C6C0CBEF}" type="slidenum">
              <a:rPr lang="en-CA" smtClean="0"/>
              <a:t>‹N°›</a:t>
            </a:fld>
            <a:endParaRPr lang="en-CA"/>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850345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fr-FR"/>
              <a:t>Modifiez le style du titre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F9E0251D-46E5-4D09-A785-705FDC6A5772}" type="datetimeFigureOut">
              <a:rPr lang="en-CA" smtClean="0"/>
              <a:t>2021-10-13</a:t>
            </a:fld>
            <a:endParaRPr lang="en-CA"/>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36CD1E92-8410-4C00-82BA-2777C6C0CBEF}" type="slidenum">
              <a:rPr lang="en-CA" smtClean="0"/>
              <a:t>‹N°›</a:t>
            </a:fld>
            <a:endParaRPr lang="en-CA"/>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021199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infirmiers.com/profession-infirmiere/ethique-et-soins/ethique-pour-quoi-faire-dans-nos-pratiques-soignantes.html"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fr.wikipedia.org/wiki/Humaniste"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eu.wikipedia.org/wiki/Jeremy_Bentham" TargetMode="External"/><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anthrowiki.at/Aristoteles" TargetMode="External"/><Relationship Id="rId2" Type="http://schemas.openxmlformats.org/officeDocument/2006/relationships/image" Target="../media/image4.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2460F02-27A6-4A54-A332-27E745F22682}"/>
              </a:ext>
            </a:extLst>
          </p:cNvPr>
          <p:cNvSpPr>
            <a:spLocks noGrp="1"/>
          </p:cNvSpPr>
          <p:nvPr>
            <p:ph type="ctrTitle"/>
          </p:nvPr>
        </p:nvSpPr>
        <p:spPr/>
        <p:txBody>
          <a:bodyPr>
            <a:normAutofit/>
          </a:bodyPr>
          <a:lstStyle/>
          <a:p>
            <a:r>
              <a:rPr lang="fr-CA" altLang="fr-FR" sz="3200" dirty="0">
                <a:latin typeface="Arial" panose="020B0604020202020204" pitchFamily="34" charset="0"/>
                <a:cs typeface="Arial" panose="020B0604020202020204" pitchFamily="34" charset="0"/>
              </a:rPr>
              <a:t>Interaction professionnelle en </a:t>
            </a:r>
            <a:r>
              <a:rPr lang="fr-CA" altLang="fr-FR" sz="3200" dirty="0" err="1">
                <a:latin typeface="Arial" panose="020B0604020202020204" pitchFamily="34" charset="0"/>
                <a:cs typeface="Arial" panose="020B0604020202020204" pitchFamily="34" charset="0"/>
              </a:rPr>
              <a:t>ia</a:t>
            </a:r>
            <a:r>
              <a:rPr lang="fr-CA" altLang="fr-FR" sz="3200" dirty="0">
                <a:latin typeface="Arial" panose="020B0604020202020204" pitchFamily="34" charset="0"/>
                <a:cs typeface="Arial" panose="020B0604020202020204" pitchFamily="34" charset="0"/>
              </a:rPr>
              <a:t> -360-A54-BB</a:t>
            </a:r>
            <a:br>
              <a:rPr lang="fr-CA" altLang="fr-FR" sz="3600" dirty="0">
                <a:latin typeface="Arial" panose="020B0604020202020204" pitchFamily="34" charset="0"/>
                <a:cs typeface="Arial" panose="020B0604020202020204" pitchFamily="34" charset="0"/>
              </a:rPr>
            </a:br>
            <a:br>
              <a:rPr lang="fr-CA" altLang="fr-FR" sz="3600" dirty="0">
                <a:latin typeface="Arial" panose="020B0604020202020204" pitchFamily="34" charset="0"/>
                <a:cs typeface="Arial" panose="020B0604020202020204" pitchFamily="34" charset="0"/>
              </a:rPr>
            </a:br>
            <a:r>
              <a:rPr lang="fr-CA" altLang="fr-FR" sz="2400" b="1" dirty="0">
                <a:solidFill>
                  <a:srgbClr val="C00000"/>
                </a:solidFill>
                <a:latin typeface="Arial" panose="020B0604020202020204" pitchFamily="34" charset="0"/>
                <a:cs typeface="Arial" panose="020B0604020202020204" pitchFamily="34" charset="0"/>
              </a:rPr>
              <a:t>COURS 1</a:t>
            </a:r>
            <a:endParaRPr lang="en-CA" sz="2400" b="1" dirty="0">
              <a:solidFill>
                <a:srgbClr val="C00000"/>
              </a:solidFill>
              <a:latin typeface="Arial" panose="020B0604020202020204" pitchFamily="34" charset="0"/>
              <a:cs typeface="Arial" panose="020B0604020202020204" pitchFamily="34" charset="0"/>
            </a:endParaRPr>
          </a:p>
        </p:txBody>
      </p:sp>
      <p:sp>
        <p:nvSpPr>
          <p:cNvPr id="3" name="Sous-titre 2">
            <a:extLst>
              <a:ext uri="{FF2B5EF4-FFF2-40B4-BE49-F238E27FC236}">
                <a16:creationId xmlns:a16="http://schemas.microsoft.com/office/drawing/2014/main" id="{F292F939-EB00-4D8A-AC2C-574F1BAC7EE6}"/>
              </a:ext>
            </a:extLst>
          </p:cNvPr>
          <p:cNvSpPr>
            <a:spLocks noGrp="1"/>
          </p:cNvSpPr>
          <p:nvPr>
            <p:ph type="subTitle" idx="1"/>
          </p:nvPr>
        </p:nvSpPr>
        <p:spPr>
          <a:xfrm>
            <a:off x="2417780" y="3531204"/>
            <a:ext cx="8637072" cy="1502190"/>
          </a:xfrm>
        </p:spPr>
        <p:txBody>
          <a:bodyPr/>
          <a:lstStyle/>
          <a:p>
            <a:r>
              <a:rPr lang="fr-CA" altLang="fr-FR" dirty="0">
                <a:latin typeface="Arial" panose="020B0604020202020204" pitchFamily="34" charset="0"/>
                <a:cs typeface="Arial" panose="020B0604020202020204" pitchFamily="34" charset="0"/>
              </a:rPr>
              <a:t>Me Charles-Antoine Guilbault</a:t>
            </a:r>
          </a:p>
          <a:p>
            <a:r>
              <a:rPr lang="fr-CA" altLang="fr-FR" dirty="0">
                <a:latin typeface="Arial" panose="020B0604020202020204" pitchFamily="34" charset="0"/>
                <a:cs typeface="Arial" panose="020B0604020202020204" pitchFamily="34" charset="0"/>
              </a:rPr>
              <a:t>COLLÈGE BOIS-DE-BOULOGNE	</a:t>
            </a:r>
          </a:p>
          <a:p>
            <a:r>
              <a:rPr lang="fr-CA" altLang="fr-FR" dirty="0">
                <a:latin typeface="Arial" panose="020B0604020202020204" pitchFamily="34" charset="0"/>
                <a:cs typeface="Arial" panose="020B0604020202020204" pitchFamily="34" charset="0"/>
              </a:rPr>
              <a:t>Automne 2021</a:t>
            </a:r>
          </a:p>
          <a:p>
            <a:endParaRPr lang="fr-CA" altLang="fr-FR" dirty="0"/>
          </a:p>
          <a:p>
            <a:endParaRPr lang="en-CA" dirty="0"/>
          </a:p>
        </p:txBody>
      </p:sp>
      <p:pic>
        <p:nvPicPr>
          <p:cNvPr id="6" name="Image 5">
            <a:extLst>
              <a:ext uri="{FF2B5EF4-FFF2-40B4-BE49-F238E27FC236}">
                <a16:creationId xmlns:a16="http://schemas.microsoft.com/office/drawing/2014/main" id="{24458B53-9E42-4D61-B226-DD8C67D0D88A}"/>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0" y="1562183"/>
            <a:ext cx="2380374" cy="1576448"/>
          </a:xfrm>
          <a:prstGeom prst="rect">
            <a:avLst/>
          </a:prstGeom>
        </p:spPr>
      </p:pic>
    </p:spTree>
    <p:extLst>
      <p:ext uri="{BB962C8B-B14F-4D97-AF65-F5344CB8AC3E}">
        <p14:creationId xmlns:p14="http://schemas.microsoft.com/office/powerpoint/2010/main" val="3881515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48986E-46E6-4CCC-98CB-DD3AE3F853E6}"/>
              </a:ext>
            </a:extLst>
          </p:cNvPr>
          <p:cNvSpPr>
            <a:spLocks noGrp="1"/>
          </p:cNvSpPr>
          <p:nvPr>
            <p:ph type="title"/>
          </p:nvPr>
        </p:nvSpPr>
        <p:spPr/>
        <p:txBody>
          <a:bodyPr/>
          <a:lstStyle/>
          <a:p>
            <a:r>
              <a:rPr lang="fr-CA" dirty="0"/>
              <a:t>2.1 L’éthique de la vertu</a:t>
            </a:r>
          </a:p>
        </p:txBody>
      </p:sp>
      <p:sp>
        <p:nvSpPr>
          <p:cNvPr id="3" name="Espace réservé du contenu 2">
            <a:extLst>
              <a:ext uri="{FF2B5EF4-FFF2-40B4-BE49-F238E27FC236}">
                <a16:creationId xmlns:a16="http://schemas.microsoft.com/office/drawing/2014/main" id="{661C95E3-2711-41EC-A883-3D81AE4C8233}"/>
              </a:ext>
            </a:extLst>
          </p:cNvPr>
          <p:cNvSpPr>
            <a:spLocks noGrp="1"/>
          </p:cNvSpPr>
          <p:nvPr>
            <p:ph idx="1"/>
          </p:nvPr>
        </p:nvSpPr>
        <p:spPr/>
        <p:txBody>
          <a:bodyPr>
            <a:normAutofit/>
          </a:bodyPr>
          <a:lstStyle/>
          <a:p>
            <a:pPr marL="0" indent="0">
              <a:buNone/>
            </a:pPr>
            <a:r>
              <a:rPr lang="fr-CA" dirty="0"/>
              <a:t>L’éthique de la vertu s’oriente autour de quatre (4) vertus principales :</a:t>
            </a:r>
          </a:p>
          <a:p>
            <a:pPr marL="800100" lvl="1" indent="-342900">
              <a:buAutoNum type="alphaUcPeriod"/>
            </a:pPr>
            <a:r>
              <a:rPr lang="fr-CA" b="1" dirty="0"/>
              <a:t>La justice</a:t>
            </a:r>
          </a:p>
          <a:p>
            <a:pPr marL="800100" lvl="1" indent="-342900">
              <a:buAutoNum type="alphaUcPeriod"/>
            </a:pPr>
            <a:r>
              <a:rPr lang="fr-CA" b="1" dirty="0"/>
              <a:t>La tempérance</a:t>
            </a:r>
          </a:p>
          <a:p>
            <a:pPr marL="800100" lvl="1" indent="-342900">
              <a:buAutoNum type="alphaUcPeriod"/>
            </a:pPr>
            <a:r>
              <a:rPr lang="fr-CA" b="1" dirty="0"/>
              <a:t>La sagesse</a:t>
            </a:r>
          </a:p>
          <a:p>
            <a:pPr marL="800100" lvl="1" indent="-342900">
              <a:buAutoNum type="alphaUcPeriod"/>
            </a:pPr>
            <a:r>
              <a:rPr lang="fr-CA" b="1" dirty="0"/>
              <a:t>Le courage</a:t>
            </a:r>
          </a:p>
        </p:txBody>
      </p:sp>
    </p:spTree>
    <p:extLst>
      <p:ext uri="{BB962C8B-B14F-4D97-AF65-F5344CB8AC3E}">
        <p14:creationId xmlns:p14="http://schemas.microsoft.com/office/powerpoint/2010/main" val="31207310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48986E-46E6-4CCC-98CB-DD3AE3F853E6}"/>
              </a:ext>
            </a:extLst>
          </p:cNvPr>
          <p:cNvSpPr>
            <a:spLocks noGrp="1"/>
          </p:cNvSpPr>
          <p:nvPr>
            <p:ph type="title"/>
          </p:nvPr>
        </p:nvSpPr>
        <p:spPr/>
        <p:txBody>
          <a:bodyPr/>
          <a:lstStyle/>
          <a:p>
            <a:r>
              <a:rPr lang="fr-CA" dirty="0"/>
              <a:t>2.1 L’éthique de la vertu</a:t>
            </a:r>
          </a:p>
        </p:txBody>
      </p:sp>
      <p:sp>
        <p:nvSpPr>
          <p:cNvPr id="3" name="Espace réservé du contenu 2">
            <a:extLst>
              <a:ext uri="{FF2B5EF4-FFF2-40B4-BE49-F238E27FC236}">
                <a16:creationId xmlns:a16="http://schemas.microsoft.com/office/drawing/2014/main" id="{661C95E3-2711-41EC-A883-3D81AE4C8233}"/>
              </a:ext>
            </a:extLst>
          </p:cNvPr>
          <p:cNvSpPr>
            <a:spLocks noGrp="1"/>
          </p:cNvSpPr>
          <p:nvPr>
            <p:ph idx="1"/>
          </p:nvPr>
        </p:nvSpPr>
        <p:spPr>
          <a:xfrm>
            <a:off x="1451579" y="1853754"/>
            <a:ext cx="9603275" cy="4389391"/>
          </a:xfrm>
        </p:spPr>
        <p:txBody>
          <a:bodyPr>
            <a:normAutofit lnSpcReduction="10000"/>
          </a:bodyPr>
          <a:lstStyle/>
          <a:p>
            <a:pPr marL="457200" indent="-457200" algn="just">
              <a:buAutoNum type="alphaUcPeriod"/>
            </a:pPr>
            <a:r>
              <a:rPr lang="fr-CA" b="1" dirty="0"/>
              <a:t>La justice</a:t>
            </a:r>
          </a:p>
          <a:p>
            <a:pPr marL="0" indent="0" algn="just">
              <a:buNone/>
            </a:pPr>
            <a:r>
              <a:rPr lang="fr-CA" dirty="0"/>
              <a:t>Aristote distingue deux aspects de la notion de justice : une </a:t>
            </a:r>
            <a:r>
              <a:rPr lang="fr-CA" b="1" dirty="0"/>
              <a:t>justice individuelle</a:t>
            </a:r>
            <a:r>
              <a:rPr lang="fr-CA" dirty="0"/>
              <a:t>, qui dépend d’autrui et une </a:t>
            </a:r>
            <a:r>
              <a:rPr lang="fr-CA" b="1" dirty="0"/>
              <a:t>justice globale </a:t>
            </a:r>
            <a:r>
              <a:rPr lang="fr-CA" dirty="0"/>
              <a:t>et communautaire. La première est une vertu ; la seconde concerne les lois et relève de la raison.</a:t>
            </a:r>
          </a:p>
          <a:p>
            <a:pPr marL="0" indent="0" algn="just">
              <a:buNone/>
            </a:pPr>
            <a:r>
              <a:rPr lang="fr-CA" dirty="0"/>
              <a:t>Pour lui : « La vertu de justice est la vertu par laquelle l’être humain </a:t>
            </a:r>
            <a:r>
              <a:rPr lang="fr-CA" b="1" dirty="0"/>
              <a:t>accomplit sa finalité éthique </a:t>
            </a:r>
            <a:r>
              <a:rPr lang="fr-CA" dirty="0"/>
              <a:t>».</a:t>
            </a:r>
          </a:p>
          <a:p>
            <a:pPr marL="0" indent="0" algn="just">
              <a:buNone/>
            </a:pPr>
            <a:r>
              <a:rPr lang="fr-CA" dirty="0"/>
              <a:t>Au contraire de Platon, il fait dépendre cette vertu d’une situation et, en conséquence, d’éléments extérieurs à l’action de l’homme vertueux. </a:t>
            </a:r>
          </a:p>
          <a:p>
            <a:pPr marL="0" indent="0" algn="just">
              <a:buNone/>
            </a:pPr>
            <a:r>
              <a:rPr lang="fr-CA" dirty="0"/>
              <a:t>Pour Aristote la justice revient à conformer nos actions aux lois afin de conserver le bonheur pour la communauté politique : « le juste est le bien politique, à savoir l’avantage commun ».</a:t>
            </a:r>
          </a:p>
        </p:txBody>
      </p:sp>
    </p:spTree>
    <p:extLst>
      <p:ext uri="{BB962C8B-B14F-4D97-AF65-F5344CB8AC3E}">
        <p14:creationId xmlns:p14="http://schemas.microsoft.com/office/powerpoint/2010/main" val="34501805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48986E-46E6-4CCC-98CB-DD3AE3F853E6}"/>
              </a:ext>
            </a:extLst>
          </p:cNvPr>
          <p:cNvSpPr>
            <a:spLocks noGrp="1"/>
          </p:cNvSpPr>
          <p:nvPr>
            <p:ph type="title"/>
          </p:nvPr>
        </p:nvSpPr>
        <p:spPr/>
        <p:txBody>
          <a:bodyPr/>
          <a:lstStyle/>
          <a:p>
            <a:r>
              <a:rPr lang="fr-CA" dirty="0"/>
              <a:t>2.1 L’éthique de la vertu</a:t>
            </a:r>
          </a:p>
        </p:txBody>
      </p:sp>
      <p:sp>
        <p:nvSpPr>
          <p:cNvPr id="3" name="Espace réservé du contenu 2">
            <a:extLst>
              <a:ext uri="{FF2B5EF4-FFF2-40B4-BE49-F238E27FC236}">
                <a16:creationId xmlns:a16="http://schemas.microsoft.com/office/drawing/2014/main" id="{661C95E3-2711-41EC-A883-3D81AE4C8233}"/>
              </a:ext>
            </a:extLst>
          </p:cNvPr>
          <p:cNvSpPr>
            <a:spLocks noGrp="1"/>
          </p:cNvSpPr>
          <p:nvPr>
            <p:ph idx="1"/>
          </p:nvPr>
        </p:nvSpPr>
        <p:spPr>
          <a:xfrm>
            <a:off x="1451579" y="1853754"/>
            <a:ext cx="9603275" cy="4389391"/>
          </a:xfrm>
        </p:spPr>
        <p:txBody>
          <a:bodyPr>
            <a:normAutofit/>
          </a:bodyPr>
          <a:lstStyle/>
          <a:p>
            <a:pPr marL="457200" indent="-457200" algn="just">
              <a:buAutoNum type="alphaUcPeriod" startAt="2"/>
            </a:pPr>
            <a:r>
              <a:rPr lang="fr-CA" b="1" dirty="0"/>
              <a:t>La tempérance</a:t>
            </a:r>
          </a:p>
          <a:p>
            <a:pPr marL="0" indent="0" algn="just">
              <a:buNone/>
            </a:pPr>
            <a:r>
              <a:rPr lang="fr-CA" dirty="0"/>
              <a:t>La tempérance ou la </a:t>
            </a:r>
            <a:r>
              <a:rPr lang="fr-CA" b="1" dirty="0"/>
              <a:t>modération</a:t>
            </a:r>
            <a:r>
              <a:rPr lang="fr-CA" dirty="0"/>
              <a:t>, permet à chaque Homme de faire triompher son « moi supérieur » de son « moi inférieur ».</a:t>
            </a:r>
          </a:p>
          <a:p>
            <a:pPr marL="0" indent="0" algn="just">
              <a:buNone/>
            </a:pPr>
            <a:r>
              <a:rPr lang="fr-CA" dirty="0"/>
              <a:t>C’est la modération, la tempérance, qui assure un </a:t>
            </a:r>
            <a:r>
              <a:rPr lang="fr-CA" b="1" dirty="0"/>
              <a:t>équilibre entre les excès </a:t>
            </a:r>
            <a:r>
              <a:rPr lang="fr-CA" dirty="0"/>
              <a:t>du « trop » et du « pas assez ». La tempérance est le </a:t>
            </a:r>
            <a:r>
              <a:rPr lang="fr-CA" b="1" dirty="0"/>
              <a:t>juste milieu </a:t>
            </a:r>
            <a:r>
              <a:rPr lang="fr-CA" dirty="0"/>
              <a:t>entre l’insensibilité inhumaine et la débauche.</a:t>
            </a:r>
          </a:p>
          <a:p>
            <a:pPr marL="0" indent="0" algn="just">
              <a:buNone/>
            </a:pPr>
            <a:r>
              <a:rPr lang="fr-CA" dirty="0"/>
              <a:t>La tempérance ce sera la vertu, qui lorsque je suis dans une situation d'excès parce que j'ai beaucoup de plaisir et beaucoup de biens, va me permettre de mesurer pour que je ne me perde pas dans mes biens.</a:t>
            </a:r>
          </a:p>
        </p:txBody>
      </p:sp>
    </p:spTree>
    <p:extLst>
      <p:ext uri="{BB962C8B-B14F-4D97-AF65-F5344CB8AC3E}">
        <p14:creationId xmlns:p14="http://schemas.microsoft.com/office/powerpoint/2010/main" val="1805561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48986E-46E6-4CCC-98CB-DD3AE3F853E6}"/>
              </a:ext>
            </a:extLst>
          </p:cNvPr>
          <p:cNvSpPr>
            <a:spLocks noGrp="1"/>
          </p:cNvSpPr>
          <p:nvPr>
            <p:ph type="title"/>
          </p:nvPr>
        </p:nvSpPr>
        <p:spPr/>
        <p:txBody>
          <a:bodyPr/>
          <a:lstStyle/>
          <a:p>
            <a:r>
              <a:rPr lang="fr-CA" dirty="0"/>
              <a:t>2.1 L’éthique de la vertu</a:t>
            </a:r>
          </a:p>
        </p:txBody>
      </p:sp>
      <p:sp>
        <p:nvSpPr>
          <p:cNvPr id="3" name="Espace réservé du contenu 2">
            <a:extLst>
              <a:ext uri="{FF2B5EF4-FFF2-40B4-BE49-F238E27FC236}">
                <a16:creationId xmlns:a16="http://schemas.microsoft.com/office/drawing/2014/main" id="{661C95E3-2711-41EC-A883-3D81AE4C8233}"/>
              </a:ext>
            </a:extLst>
          </p:cNvPr>
          <p:cNvSpPr>
            <a:spLocks noGrp="1"/>
          </p:cNvSpPr>
          <p:nvPr>
            <p:ph idx="1"/>
          </p:nvPr>
        </p:nvSpPr>
        <p:spPr>
          <a:xfrm>
            <a:off x="1451579" y="1853754"/>
            <a:ext cx="9603275" cy="4389391"/>
          </a:xfrm>
        </p:spPr>
        <p:txBody>
          <a:bodyPr>
            <a:normAutofit/>
          </a:bodyPr>
          <a:lstStyle/>
          <a:p>
            <a:pPr marL="457200" indent="-457200" algn="just">
              <a:buAutoNum type="alphaUcPeriod" startAt="3"/>
            </a:pPr>
            <a:r>
              <a:rPr lang="fr-CA" b="1" dirty="0"/>
              <a:t>La sagesse</a:t>
            </a:r>
          </a:p>
          <a:p>
            <a:pPr marL="0" indent="0" algn="just">
              <a:buNone/>
            </a:pPr>
            <a:r>
              <a:rPr lang="fr-CA" dirty="0"/>
              <a:t>Aristote pensait sûrement qu’il y avait une supériorité de la sagesse sur toutes les autres vertus, en raison de son </a:t>
            </a:r>
            <a:r>
              <a:rPr lang="fr-CA" b="1" dirty="0"/>
              <a:t>caractère intellectuel</a:t>
            </a:r>
            <a:r>
              <a:rPr lang="fr-CA" dirty="0"/>
              <a:t>. </a:t>
            </a:r>
          </a:p>
          <a:p>
            <a:pPr marL="0" indent="0" algn="just">
              <a:buNone/>
            </a:pPr>
            <a:r>
              <a:rPr lang="fr-CA" dirty="0"/>
              <a:t>Ce serait la faculté de </a:t>
            </a:r>
            <a:r>
              <a:rPr lang="fr-CA" b="1" dirty="0"/>
              <a:t>discernement du Bien et du Mal</a:t>
            </a:r>
            <a:r>
              <a:rPr lang="fr-CA" dirty="0"/>
              <a:t>, ce qui, faisant sortir l’esprit de leur alternative, permettrait de trancher en juste cause.</a:t>
            </a:r>
          </a:p>
          <a:p>
            <a:pPr marL="0" indent="0" algn="just">
              <a:buNone/>
            </a:pPr>
            <a:r>
              <a:rPr lang="fr-CA" dirty="0"/>
              <a:t>La sagesse pratique n’est rien d’autre que la compétence d'accomplir de bonnes actions, c'est-à-dire des actions accomplies pour une bonne raison et de la bonne manière.</a:t>
            </a:r>
          </a:p>
          <a:p>
            <a:pPr marL="0" indent="0" algn="just">
              <a:buNone/>
            </a:pPr>
            <a:r>
              <a:rPr lang="fr-CA" dirty="0"/>
              <a:t>La sagesse pratique demande le raisonnement pratique le plus performant, c’est-à-dire le raisonnement qui permet, en tout temps et en fonction des circonstances, d’identifier la bonne raison d’agir pour une bonne action donnée.</a:t>
            </a:r>
          </a:p>
          <a:p>
            <a:pPr marL="0" indent="0" algn="just">
              <a:buNone/>
            </a:pPr>
            <a:endParaRPr lang="fr-CA" dirty="0"/>
          </a:p>
        </p:txBody>
      </p:sp>
    </p:spTree>
    <p:extLst>
      <p:ext uri="{BB962C8B-B14F-4D97-AF65-F5344CB8AC3E}">
        <p14:creationId xmlns:p14="http://schemas.microsoft.com/office/powerpoint/2010/main" val="3683526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48986E-46E6-4CCC-98CB-DD3AE3F853E6}"/>
              </a:ext>
            </a:extLst>
          </p:cNvPr>
          <p:cNvSpPr>
            <a:spLocks noGrp="1"/>
          </p:cNvSpPr>
          <p:nvPr>
            <p:ph type="title"/>
          </p:nvPr>
        </p:nvSpPr>
        <p:spPr/>
        <p:txBody>
          <a:bodyPr/>
          <a:lstStyle/>
          <a:p>
            <a:r>
              <a:rPr lang="fr-CA" dirty="0"/>
              <a:t>2.1 L’éthique de la vertu</a:t>
            </a:r>
          </a:p>
        </p:txBody>
      </p:sp>
      <p:sp>
        <p:nvSpPr>
          <p:cNvPr id="3" name="Espace réservé du contenu 2">
            <a:extLst>
              <a:ext uri="{FF2B5EF4-FFF2-40B4-BE49-F238E27FC236}">
                <a16:creationId xmlns:a16="http://schemas.microsoft.com/office/drawing/2014/main" id="{661C95E3-2711-41EC-A883-3D81AE4C8233}"/>
              </a:ext>
            </a:extLst>
          </p:cNvPr>
          <p:cNvSpPr>
            <a:spLocks noGrp="1"/>
          </p:cNvSpPr>
          <p:nvPr>
            <p:ph idx="1"/>
          </p:nvPr>
        </p:nvSpPr>
        <p:spPr>
          <a:xfrm>
            <a:off x="1451579" y="1853754"/>
            <a:ext cx="9603275" cy="4389391"/>
          </a:xfrm>
        </p:spPr>
        <p:txBody>
          <a:bodyPr>
            <a:normAutofit fontScale="92500" lnSpcReduction="20000"/>
          </a:bodyPr>
          <a:lstStyle/>
          <a:p>
            <a:pPr marL="457200" indent="-457200" algn="just">
              <a:buAutoNum type="alphaUcPeriod" startAt="4"/>
            </a:pPr>
            <a:r>
              <a:rPr lang="fr-CA" b="1" dirty="0"/>
              <a:t>Le courage</a:t>
            </a:r>
          </a:p>
          <a:p>
            <a:pPr marL="0" indent="0" algn="just">
              <a:buNone/>
            </a:pPr>
            <a:r>
              <a:rPr lang="fr-CA" dirty="0"/>
              <a:t>Le courageux est défini comme celui qui, confronté aux épreuves, « fera face comme il convient et comme la raison le demande, en vue d’un noble but ».</a:t>
            </a:r>
          </a:p>
          <a:p>
            <a:pPr marL="0" indent="0" algn="just">
              <a:buNone/>
            </a:pPr>
            <a:r>
              <a:rPr lang="fr-CA" dirty="0"/>
              <a:t>Le courage est donc la </a:t>
            </a:r>
            <a:r>
              <a:rPr lang="fr-CA" b="1" dirty="0"/>
              <a:t>puissance d’agir excellemment dans des situations redoutables </a:t>
            </a:r>
            <a:r>
              <a:rPr lang="fr-CA" dirty="0"/>
              <a:t>: c’est une « disposition acquise volontairement » et « définie par la raison conformément à la conduite d’un homme réfléchi ». </a:t>
            </a:r>
          </a:p>
          <a:p>
            <a:pPr marL="0" indent="0" algn="just">
              <a:buNone/>
            </a:pPr>
            <a:r>
              <a:rPr lang="fr-CA" dirty="0"/>
              <a:t>Autrement dit, on n’est pas courageux par hasard, ni sans avoir délibéré sur l’action à accomplir. Si sa philosophie nous encourage à être courageux, Aristote est pourtant trop fin psychologue pour tomber dans une caricature volontariste, selon laquelle il suffirait de vouloir être courageux pour l’être véritablement. </a:t>
            </a:r>
          </a:p>
          <a:p>
            <a:pPr marL="0" indent="0" algn="just">
              <a:buNone/>
            </a:pPr>
            <a:r>
              <a:rPr lang="fr-CA" dirty="0"/>
              <a:t>Au contraire, il sait bien que le </a:t>
            </a:r>
            <a:r>
              <a:rPr lang="fr-CA" b="1" dirty="0"/>
              <a:t>courage s’expérimente au milieu de la peur </a:t>
            </a:r>
            <a:r>
              <a:rPr lang="fr-CA" dirty="0"/>
              <a:t>: « C’est par sa fermeté envers les choses qui apportent de la souffrance […] qu’un homme est appelé courageux. »</a:t>
            </a:r>
          </a:p>
        </p:txBody>
      </p:sp>
      <p:pic>
        <p:nvPicPr>
          <p:cNvPr id="4" name="Image 3">
            <a:extLst>
              <a:ext uri="{FF2B5EF4-FFF2-40B4-BE49-F238E27FC236}">
                <a16:creationId xmlns:a16="http://schemas.microsoft.com/office/drawing/2014/main" id="{CA1F5CB6-C23A-420B-B07B-8017372BBD4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42521" y="3005374"/>
            <a:ext cx="1309058" cy="847251"/>
          </a:xfrm>
          <a:prstGeom prst="rect">
            <a:avLst/>
          </a:prstGeom>
        </p:spPr>
      </p:pic>
    </p:spTree>
    <p:extLst>
      <p:ext uri="{BB962C8B-B14F-4D97-AF65-F5344CB8AC3E}">
        <p14:creationId xmlns:p14="http://schemas.microsoft.com/office/powerpoint/2010/main" val="7963491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48986E-46E6-4CCC-98CB-DD3AE3F853E6}"/>
              </a:ext>
            </a:extLst>
          </p:cNvPr>
          <p:cNvSpPr>
            <a:spLocks noGrp="1"/>
          </p:cNvSpPr>
          <p:nvPr>
            <p:ph type="title"/>
          </p:nvPr>
        </p:nvSpPr>
        <p:spPr/>
        <p:txBody>
          <a:bodyPr/>
          <a:lstStyle/>
          <a:p>
            <a:r>
              <a:rPr lang="fr-CA" dirty="0"/>
              <a:t>2.1 L’éthique de la vertu</a:t>
            </a:r>
          </a:p>
        </p:txBody>
      </p:sp>
      <p:sp>
        <p:nvSpPr>
          <p:cNvPr id="3" name="Espace réservé du contenu 2">
            <a:extLst>
              <a:ext uri="{FF2B5EF4-FFF2-40B4-BE49-F238E27FC236}">
                <a16:creationId xmlns:a16="http://schemas.microsoft.com/office/drawing/2014/main" id="{661C95E3-2711-41EC-A883-3D81AE4C8233}"/>
              </a:ext>
            </a:extLst>
          </p:cNvPr>
          <p:cNvSpPr>
            <a:spLocks noGrp="1"/>
          </p:cNvSpPr>
          <p:nvPr>
            <p:ph idx="1"/>
          </p:nvPr>
        </p:nvSpPr>
        <p:spPr>
          <a:xfrm>
            <a:off x="1451579" y="2015732"/>
            <a:ext cx="9603275" cy="4037749"/>
          </a:xfrm>
        </p:spPr>
        <p:txBody>
          <a:bodyPr>
            <a:normAutofit/>
          </a:bodyPr>
          <a:lstStyle/>
          <a:p>
            <a:pPr marL="0" indent="0" algn="just">
              <a:buNone/>
            </a:pPr>
            <a:r>
              <a:rPr lang="fr-CA" dirty="0"/>
              <a:t>En somme, dans le cadre de l’éthique de la vertu, une </a:t>
            </a:r>
            <a:r>
              <a:rPr lang="fr-CA" b="1" dirty="0"/>
              <a:t>action est bonne </a:t>
            </a:r>
            <a:r>
              <a:rPr lang="fr-CA" dirty="0"/>
              <a:t>si seulement elle est accompli pour </a:t>
            </a:r>
            <a:r>
              <a:rPr lang="fr-CA" b="1" dirty="0"/>
              <a:t>une bonne raison d’agir et de la bonne manière</a:t>
            </a:r>
            <a:r>
              <a:rPr lang="fr-CA" dirty="0"/>
              <a:t>.</a:t>
            </a:r>
          </a:p>
          <a:p>
            <a:pPr marL="0" indent="0" algn="just">
              <a:buNone/>
            </a:pPr>
            <a:r>
              <a:rPr lang="fr-CA" dirty="0"/>
              <a:t>Agir de la bonne manière signifie </a:t>
            </a:r>
            <a:r>
              <a:rPr lang="fr-CA" b="1" dirty="0"/>
              <a:t>agir avec une attitude exemplaire</a:t>
            </a:r>
            <a:r>
              <a:rPr lang="fr-CA" dirty="0"/>
              <a:t>, c’est-à-dire une attitude qui manifeste au degré le plus élevé les qualités humaines des personnes impliquées dans l’action.</a:t>
            </a:r>
          </a:p>
          <a:p>
            <a:pPr marL="0" indent="0" algn="just">
              <a:buNone/>
            </a:pPr>
            <a:r>
              <a:rPr lang="fr-CA" dirty="0"/>
              <a:t>Par exemple : Si vous rendez à un ami un parapluie qu’il vous avait prêté lorsque vous en aviez besoin, mais le rendez à contre-cœur, il ne sera pas pertinent de dire que vous êtes honnête et vertueux. </a:t>
            </a:r>
          </a:p>
        </p:txBody>
      </p:sp>
    </p:spTree>
    <p:extLst>
      <p:ext uri="{BB962C8B-B14F-4D97-AF65-F5344CB8AC3E}">
        <p14:creationId xmlns:p14="http://schemas.microsoft.com/office/powerpoint/2010/main" val="24283074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48986E-46E6-4CCC-98CB-DD3AE3F853E6}"/>
              </a:ext>
            </a:extLst>
          </p:cNvPr>
          <p:cNvSpPr>
            <a:spLocks noGrp="1"/>
          </p:cNvSpPr>
          <p:nvPr>
            <p:ph type="title"/>
          </p:nvPr>
        </p:nvSpPr>
        <p:spPr/>
        <p:txBody>
          <a:bodyPr/>
          <a:lstStyle/>
          <a:p>
            <a:r>
              <a:rPr lang="fr-CA" dirty="0"/>
              <a:t>2.2 L’UTILITARISME</a:t>
            </a:r>
          </a:p>
        </p:txBody>
      </p:sp>
      <p:sp>
        <p:nvSpPr>
          <p:cNvPr id="3" name="Espace réservé du contenu 2">
            <a:extLst>
              <a:ext uri="{FF2B5EF4-FFF2-40B4-BE49-F238E27FC236}">
                <a16:creationId xmlns:a16="http://schemas.microsoft.com/office/drawing/2014/main" id="{661C95E3-2711-41EC-A883-3D81AE4C8233}"/>
              </a:ext>
            </a:extLst>
          </p:cNvPr>
          <p:cNvSpPr>
            <a:spLocks noGrp="1"/>
          </p:cNvSpPr>
          <p:nvPr>
            <p:ph idx="1"/>
          </p:nvPr>
        </p:nvSpPr>
        <p:spPr>
          <a:xfrm>
            <a:off x="1451579" y="2031498"/>
            <a:ext cx="9603275" cy="4021983"/>
          </a:xfrm>
        </p:spPr>
        <p:txBody>
          <a:bodyPr>
            <a:normAutofit lnSpcReduction="10000"/>
          </a:bodyPr>
          <a:lstStyle/>
          <a:p>
            <a:pPr marL="0" indent="0" algn="just">
              <a:buNone/>
            </a:pPr>
            <a:r>
              <a:rPr lang="fr-CA" dirty="0"/>
              <a:t>L’utilitarisme est une morale </a:t>
            </a:r>
            <a:r>
              <a:rPr lang="fr-CA" b="1" dirty="0"/>
              <a:t>conséquentialiste</a:t>
            </a:r>
            <a:r>
              <a:rPr lang="fr-CA" dirty="0"/>
              <a:t>, c’est-à-dire qui définit le bien comme le bon et le bon comme ce qui donne à l’individu </a:t>
            </a:r>
            <a:r>
              <a:rPr lang="fr-CA" b="1" dirty="0"/>
              <a:t>un maximum d’avantages</a:t>
            </a:r>
            <a:r>
              <a:rPr lang="fr-CA" dirty="0"/>
              <a:t>.</a:t>
            </a:r>
          </a:p>
          <a:p>
            <a:pPr marL="0" indent="0" algn="just">
              <a:buNone/>
            </a:pPr>
            <a:r>
              <a:rPr lang="fr-CA" b="1" dirty="0"/>
              <a:t>Jeremy Bentham </a:t>
            </a:r>
            <a:r>
              <a:rPr lang="fr-CA" dirty="0"/>
              <a:t>(1742-1832) et </a:t>
            </a:r>
            <a:r>
              <a:rPr lang="fr-CA" b="1" dirty="0"/>
              <a:t>John Stuart Mill </a:t>
            </a:r>
            <a:r>
              <a:rPr lang="fr-CA" dirty="0"/>
              <a:t>(1806-1873), sont les pères de cette pensée dans laquelle le principe de base est que l’homme est naturellement gouverné par le plaisir qu’il cherche à atteindre et par la douleur qu’il cherche à fuir.</a:t>
            </a:r>
          </a:p>
          <a:p>
            <a:pPr marL="0" indent="0" algn="just">
              <a:buNone/>
            </a:pPr>
            <a:r>
              <a:rPr lang="fr-CA" dirty="0"/>
              <a:t>Bentham affirme dans </a:t>
            </a:r>
            <a:r>
              <a:rPr lang="fr-CA" i="1" dirty="0"/>
              <a:t>Introduction to the Principles of Morals and </a:t>
            </a:r>
            <a:r>
              <a:rPr lang="fr-CA" i="1" dirty="0" err="1"/>
              <a:t>Legislation</a:t>
            </a:r>
            <a:r>
              <a:rPr lang="fr-CA" i="1" dirty="0"/>
              <a:t> (1789</a:t>
            </a:r>
            <a:r>
              <a:rPr lang="fr-CA" dirty="0"/>
              <a:t>) :</a:t>
            </a:r>
          </a:p>
          <a:p>
            <a:pPr marL="0" indent="0" algn="just">
              <a:buNone/>
            </a:pPr>
            <a:r>
              <a:rPr lang="fr-CA" dirty="0"/>
              <a:t>« Par </a:t>
            </a:r>
            <a:r>
              <a:rPr lang="fr-CA" i="1" dirty="0"/>
              <a:t>principe d'utilité</a:t>
            </a:r>
            <a:r>
              <a:rPr lang="fr-CA" dirty="0"/>
              <a:t>, on entend le principe selon lequel toute action, quelle qu'elle soit, doit être acceptée ou désavouée selon sa tendance à augmenter ou à diminuer le bonheur des parties affectées par l'action. [... ] On sert à désigner par </a:t>
            </a:r>
            <a:r>
              <a:rPr lang="fr-CA" i="1" dirty="0"/>
              <a:t>utilité</a:t>
            </a:r>
            <a:r>
              <a:rPr lang="fr-CA" dirty="0"/>
              <a:t> la tendance de quelque chose à générer bien-être, avantages, joie, biens ou bonheur.</a:t>
            </a:r>
          </a:p>
        </p:txBody>
      </p:sp>
      <p:pic>
        <p:nvPicPr>
          <p:cNvPr id="5" name="Image 4">
            <a:extLst>
              <a:ext uri="{FF2B5EF4-FFF2-40B4-BE49-F238E27FC236}">
                <a16:creationId xmlns:a16="http://schemas.microsoft.com/office/drawing/2014/main" id="{C0CFD105-B38A-4657-A915-84D84955AB1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1285" y="2743200"/>
            <a:ext cx="1400294" cy="1901168"/>
          </a:xfrm>
          <a:prstGeom prst="rect">
            <a:avLst/>
          </a:prstGeom>
        </p:spPr>
      </p:pic>
    </p:spTree>
    <p:extLst>
      <p:ext uri="{BB962C8B-B14F-4D97-AF65-F5344CB8AC3E}">
        <p14:creationId xmlns:p14="http://schemas.microsoft.com/office/powerpoint/2010/main" val="2752878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48986E-46E6-4CCC-98CB-DD3AE3F853E6}"/>
              </a:ext>
            </a:extLst>
          </p:cNvPr>
          <p:cNvSpPr>
            <a:spLocks noGrp="1"/>
          </p:cNvSpPr>
          <p:nvPr>
            <p:ph type="title"/>
          </p:nvPr>
        </p:nvSpPr>
        <p:spPr/>
        <p:txBody>
          <a:bodyPr/>
          <a:lstStyle/>
          <a:p>
            <a:r>
              <a:rPr lang="fr-CA" dirty="0"/>
              <a:t>2.2 L’UTILITARISME</a:t>
            </a:r>
          </a:p>
        </p:txBody>
      </p:sp>
      <p:sp>
        <p:nvSpPr>
          <p:cNvPr id="3" name="Espace réservé du contenu 2">
            <a:extLst>
              <a:ext uri="{FF2B5EF4-FFF2-40B4-BE49-F238E27FC236}">
                <a16:creationId xmlns:a16="http://schemas.microsoft.com/office/drawing/2014/main" id="{661C95E3-2711-41EC-A883-3D81AE4C8233}"/>
              </a:ext>
            </a:extLst>
          </p:cNvPr>
          <p:cNvSpPr>
            <a:spLocks noGrp="1"/>
          </p:cNvSpPr>
          <p:nvPr>
            <p:ph idx="1"/>
          </p:nvPr>
        </p:nvSpPr>
        <p:spPr>
          <a:xfrm>
            <a:off x="1451579" y="2031498"/>
            <a:ext cx="9603275" cy="4021983"/>
          </a:xfrm>
        </p:spPr>
        <p:txBody>
          <a:bodyPr>
            <a:normAutofit fontScale="92500" lnSpcReduction="10000"/>
          </a:bodyPr>
          <a:lstStyle/>
          <a:p>
            <a:pPr marL="0" indent="0" algn="just">
              <a:buNone/>
            </a:pPr>
            <a:r>
              <a:rPr lang="fr-CA" dirty="0"/>
              <a:t>À l’opposé des morales aristotélicienne, (le bien défini de manière absolue) l’utilitarisme est une </a:t>
            </a:r>
            <a:r>
              <a:rPr lang="fr-CA" b="1" dirty="0"/>
              <a:t>morale conséquentialiste</a:t>
            </a:r>
            <a:r>
              <a:rPr lang="fr-CA" dirty="0"/>
              <a:t>, c’est-à-dire qu’elle définit le bien comme le bon et le bon comme ce qui donne à l’individu </a:t>
            </a:r>
            <a:r>
              <a:rPr lang="fr-CA" b="1" dirty="0"/>
              <a:t>un maximum d’avantages</a:t>
            </a:r>
            <a:r>
              <a:rPr lang="fr-CA" dirty="0"/>
              <a:t>. </a:t>
            </a:r>
          </a:p>
          <a:p>
            <a:pPr marL="0" indent="0" algn="just">
              <a:buNone/>
            </a:pPr>
            <a:r>
              <a:rPr lang="fr-CA" dirty="0"/>
              <a:t>Le principe d’utilité permet de </a:t>
            </a:r>
            <a:r>
              <a:rPr lang="fr-CA" b="1" dirty="0"/>
              <a:t>juger toute action</a:t>
            </a:r>
            <a:r>
              <a:rPr lang="fr-CA" dirty="0"/>
              <a:t> en fonction de l’augmentation ou de la diminution de plaisir qu’elle procure.</a:t>
            </a:r>
          </a:p>
          <a:p>
            <a:pPr marL="0" indent="0" algn="just">
              <a:buNone/>
            </a:pPr>
            <a:r>
              <a:rPr lang="fr-CA" dirty="0"/>
              <a:t>L’utilitarisme </a:t>
            </a:r>
            <a:r>
              <a:rPr lang="fr-CA" b="1" dirty="0"/>
              <a:t>dérive de l’empirisme</a:t>
            </a:r>
            <a:r>
              <a:rPr lang="fr-CA" dirty="0"/>
              <a:t>. Selon lui, l’homme est naturellement gouverné par le plaisir qu’il cherche à atteindre et par la douleur qu’il cherche à fuir. Le plaisir et la douleur sont les deux indicateurs infaillibles de nos actions présentes et futures. </a:t>
            </a:r>
          </a:p>
          <a:p>
            <a:pPr marL="0" indent="0" algn="just">
              <a:buNone/>
            </a:pPr>
            <a:r>
              <a:rPr lang="fr-CA" dirty="0"/>
              <a:t>Ainsi la morale, telle que la conçoit Bentham, est-elle identifiée à une arithmétique des plaisirs et des peines (l’expression est de lui) : </a:t>
            </a:r>
            <a:r>
              <a:rPr lang="fr-CA" b="1" dirty="0"/>
              <a:t>une vie heureuse est celle qui contient le maximum de plaisirs et le minimum de peines.</a:t>
            </a:r>
          </a:p>
        </p:txBody>
      </p:sp>
    </p:spTree>
    <p:extLst>
      <p:ext uri="{BB962C8B-B14F-4D97-AF65-F5344CB8AC3E}">
        <p14:creationId xmlns:p14="http://schemas.microsoft.com/office/powerpoint/2010/main" val="25092815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48986E-46E6-4CCC-98CB-DD3AE3F853E6}"/>
              </a:ext>
            </a:extLst>
          </p:cNvPr>
          <p:cNvSpPr>
            <a:spLocks noGrp="1"/>
          </p:cNvSpPr>
          <p:nvPr>
            <p:ph type="title"/>
          </p:nvPr>
        </p:nvSpPr>
        <p:spPr/>
        <p:txBody>
          <a:bodyPr/>
          <a:lstStyle/>
          <a:p>
            <a:r>
              <a:rPr lang="fr-CA" dirty="0"/>
              <a:t>2.2 L’UTILITARISME</a:t>
            </a:r>
          </a:p>
        </p:txBody>
      </p:sp>
      <p:sp>
        <p:nvSpPr>
          <p:cNvPr id="3" name="Espace réservé du contenu 2">
            <a:extLst>
              <a:ext uri="{FF2B5EF4-FFF2-40B4-BE49-F238E27FC236}">
                <a16:creationId xmlns:a16="http://schemas.microsoft.com/office/drawing/2014/main" id="{661C95E3-2711-41EC-A883-3D81AE4C8233}"/>
              </a:ext>
            </a:extLst>
          </p:cNvPr>
          <p:cNvSpPr>
            <a:spLocks noGrp="1"/>
          </p:cNvSpPr>
          <p:nvPr>
            <p:ph idx="1"/>
          </p:nvPr>
        </p:nvSpPr>
        <p:spPr>
          <a:xfrm>
            <a:off x="1451579" y="2031498"/>
            <a:ext cx="9603275" cy="4021983"/>
          </a:xfrm>
        </p:spPr>
        <p:txBody>
          <a:bodyPr>
            <a:normAutofit/>
          </a:bodyPr>
          <a:lstStyle/>
          <a:p>
            <a:pPr marL="0" indent="0" algn="just">
              <a:buNone/>
            </a:pPr>
            <a:r>
              <a:rPr lang="fr-CA" dirty="0"/>
              <a:t>Cette arithmétique, qui place implicitement chaque individu dans la position d’un </a:t>
            </a:r>
            <a:r>
              <a:rPr lang="fr-CA" b="1" dirty="0"/>
              <a:t>banquier de sa propre existence </a:t>
            </a:r>
            <a:r>
              <a:rPr lang="fr-CA" dirty="0"/>
              <a:t>(il convient de faire le plus de bénéfices et d’éviter les déficits) a une application et une extension politiques, par où l’utilitarisme rejoint le libéralisme : la société la meilleure est la plus heureuse et la plus heureuse est celle dont le plus grand nombre de citoyens est heureux et le plus petit nombre malheureux.</a:t>
            </a:r>
          </a:p>
          <a:p>
            <a:pPr marL="0" indent="0" algn="just">
              <a:buNone/>
            </a:pPr>
            <a:r>
              <a:rPr lang="fr-CA" dirty="0"/>
              <a:t>L’utilitarisme, comme le libéralisme, se méfie des grands idéaux qu’il juge abstraits et inapplicables sans contrainte : ainsi, dès le départ, a-t-il été d’une grande sévérité à l’encontre d’aventures comme la Révolution française.</a:t>
            </a:r>
          </a:p>
        </p:txBody>
      </p:sp>
    </p:spTree>
    <p:extLst>
      <p:ext uri="{BB962C8B-B14F-4D97-AF65-F5344CB8AC3E}">
        <p14:creationId xmlns:p14="http://schemas.microsoft.com/office/powerpoint/2010/main" val="36162085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0DDCEB0-EC48-4A09-B569-8743B6B53C63}"/>
              </a:ext>
            </a:extLst>
          </p:cNvPr>
          <p:cNvSpPr>
            <a:spLocks noGrp="1"/>
          </p:cNvSpPr>
          <p:nvPr>
            <p:ph type="title"/>
          </p:nvPr>
        </p:nvSpPr>
        <p:spPr/>
        <p:txBody>
          <a:bodyPr/>
          <a:lstStyle/>
          <a:p>
            <a:r>
              <a:rPr lang="fr-CA" dirty="0"/>
              <a:t>2.3 L’Éthique déontologique</a:t>
            </a:r>
          </a:p>
        </p:txBody>
      </p:sp>
      <p:sp>
        <p:nvSpPr>
          <p:cNvPr id="3" name="Espace réservé du contenu 2">
            <a:extLst>
              <a:ext uri="{FF2B5EF4-FFF2-40B4-BE49-F238E27FC236}">
                <a16:creationId xmlns:a16="http://schemas.microsoft.com/office/drawing/2014/main" id="{A6B9E926-B7AA-4F86-9487-07C2783FD012}"/>
              </a:ext>
            </a:extLst>
          </p:cNvPr>
          <p:cNvSpPr>
            <a:spLocks noGrp="1"/>
          </p:cNvSpPr>
          <p:nvPr>
            <p:ph idx="1"/>
          </p:nvPr>
        </p:nvSpPr>
        <p:spPr/>
        <p:txBody>
          <a:bodyPr/>
          <a:lstStyle/>
          <a:p>
            <a:pPr marL="0" indent="0" algn="just">
              <a:buNone/>
            </a:pPr>
            <a:r>
              <a:rPr lang="fr-CA" dirty="0"/>
              <a:t>Le </a:t>
            </a:r>
            <a:r>
              <a:rPr lang="fr-CA" b="1" dirty="0"/>
              <a:t>déontologisme</a:t>
            </a:r>
            <a:r>
              <a:rPr lang="fr-CA" dirty="0"/>
              <a:t> (dérivé d'un mot grec </a:t>
            </a:r>
            <a:r>
              <a:rPr lang="fr-CA" i="1" dirty="0" err="1"/>
              <a:t>deontos</a:t>
            </a:r>
            <a:r>
              <a:rPr lang="fr-CA" dirty="0"/>
              <a:t> signifiant obligation ou devoir) est la théorie éthique qui affirme que </a:t>
            </a:r>
            <a:r>
              <a:rPr lang="fr-CA" b="1" dirty="0"/>
              <a:t>chaque action humaine doit être jugée selon sa conformité </a:t>
            </a:r>
            <a:r>
              <a:rPr lang="fr-CA" dirty="0"/>
              <a:t>(ou sa non-conformité) à certains devoirs.</a:t>
            </a:r>
          </a:p>
          <a:p>
            <a:pPr marL="0" indent="0" algn="just">
              <a:buNone/>
            </a:pPr>
            <a:r>
              <a:rPr lang="fr-CA" dirty="0"/>
              <a:t>Le déontologisme s'oppose ainsi au conséquentialisme, qui affirme que les actions humaines sont à juger seulement selon leurs conséquences.</a:t>
            </a:r>
          </a:p>
          <a:p>
            <a:pPr marL="0" indent="0" algn="just">
              <a:buNone/>
            </a:pPr>
            <a:r>
              <a:rPr lang="fr-CA" dirty="0"/>
              <a:t>De manière générale, elle renvoie aux </a:t>
            </a:r>
            <a:r>
              <a:rPr lang="fr-CA" b="1" dirty="0"/>
              <a:t>obligations que des personnes sont tenues de respecter dans leur travail. </a:t>
            </a:r>
          </a:p>
        </p:txBody>
      </p:sp>
    </p:spTree>
    <p:extLst>
      <p:ext uri="{BB962C8B-B14F-4D97-AF65-F5344CB8AC3E}">
        <p14:creationId xmlns:p14="http://schemas.microsoft.com/office/powerpoint/2010/main" val="15145763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D88B08E-71EE-4DDC-9E65-1E79BE272A6E}"/>
              </a:ext>
            </a:extLst>
          </p:cNvPr>
          <p:cNvSpPr>
            <a:spLocks noGrp="1"/>
          </p:cNvSpPr>
          <p:nvPr>
            <p:ph type="title"/>
          </p:nvPr>
        </p:nvSpPr>
        <p:spPr/>
        <p:txBody>
          <a:bodyPr/>
          <a:lstStyle/>
          <a:p>
            <a:r>
              <a:rPr lang="en-CA" b="1" dirty="0"/>
              <a:t>Plan de la SÉANCE</a:t>
            </a:r>
          </a:p>
        </p:txBody>
      </p:sp>
      <p:sp>
        <p:nvSpPr>
          <p:cNvPr id="3" name="Espace réservé du contenu 2">
            <a:extLst>
              <a:ext uri="{FF2B5EF4-FFF2-40B4-BE49-F238E27FC236}">
                <a16:creationId xmlns:a16="http://schemas.microsoft.com/office/drawing/2014/main" id="{240EA55C-C50B-49F8-AF09-A0F451D67C70}"/>
              </a:ext>
            </a:extLst>
          </p:cNvPr>
          <p:cNvSpPr>
            <a:spLocks noGrp="1"/>
          </p:cNvSpPr>
          <p:nvPr>
            <p:ph idx="1"/>
          </p:nvPr>
        </p:nvSpPr>
        <p:spPr>
          <a:xfrm>
            <a:off x="1451579" y="2015732"/>
            <a:ext cx="10275365" cy="3450613"/>
          </a:xfrm>
        </p:spPr>
        <p:txBody>
          <a:bodyPr>
            <a:normAutofit/>
          </a:bodyPr>
          <a:lstStyle/>
          <a:p>
            <a:pPr marL="514350" indent="-514350">
              <a:buFont typeface="+mj-lt"/>
              <a:buAutoNum type="arabicPeriod"/>
            </a:pPr>
            <a:r>
              <a:rPr lang="fr-CA" sz="2800" dirty="0"/>
              <a:t>Introduction à l’éthique</a:t>
            </a:r>
          </a:p>
          <a:p>
            <a:pPr marL="514350" indent="-514350">
              <a:buFont typeface="+mj-lt"/>
              <a:buAutoNum type="arabicPeriod"/>
            </a:pPr>
            <a:r>
              <a:rPr lang="fr-CA" sz="2800" dirty="0"/>
              <a:t>Certaines branches de l’éthique</a:t>
            </a:r>
          </a:p>
        </p:txBody>
      </p:sp>
    </p:spTree>
    <p:extLst>
      <p:ext uri="{BB962C8B-B14F-4D97-AF65-F5344CB8AC3E}">
        <p14:creationId xmlns:p14="http://schemas.microsoft.com/office/powerpoint/2010/main" val="20894410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0DDCEB0-EC48-4A09-B569-8743B6B53C63}"/>
              </a:ext>
            </a:extLst>
          </p:cNvPr>
          <p:cNvSpPr>
            <a:spLocks noGrp="1"/>
          </p:cNvSpPr>
          <p:nvPr>
            <p:ph type="title"/>
          </p:nvPr>
        </p:nvSpPr>
        <p:spPr/>
        <p:txBody>
          <a:bodyPr/>
          <a:lstStyle/>
          <a:p>
            <a:r>
              <a:rPr lang="fr-CA" dirty="0"/>
              <a:t>2.3 L’Éthique déontologique</a:t>
            </a:r>
          </a:p>
        </p:txBody>
      </p:sp>
      <p:sp>
        <p:nvSpPr>
          <p:cNvPr id="3" name="Espace réservé du contenu 2">
            <a:extLst>
              <a:ext uri="{FF2B5EF4-FFF2-40B4-BE49-F238E27FC236}">
                <a16:creationId xmlns:a16="http://schemas.microsoft.com/office/drawing/2014/main" id="{A6B9E926-B7AA-4F86-9487-07C2783FD012}"/>
              </a:ext>
            </a:extLst>
          </p:cNvPr>
          <p:cNvSpPr>
            <a:spLocks noGrp="1"/>
          </p:cNvSpPr>
          <p:nvPr>
            <p:ph idx="1"/>
          </p:nvPr>
        </p:nvSpPr>
        <p:spPr>
          <a:xfrm>
            <a:off x="1451579" y="2015732"/>
            <a:ext cx="9603275" cy="4037749"/>
          </a:xfrm>
        </p:spPr>
        <p:txBody>
          <a:bodyPr/>
          <a:lstStyle/>
          <a:p>
            <a:pPr marL="0" indent="0" algn="just" fontAlgn="base">
              <a:buNone/>
            </a:pPr>
            <a:r>
              <a:rPr lang="fr-CA" dirty="0"/>
              <a:t>Les </a:t>
            </a:r>
            <a:r>
              <a:rPr lang="fr-CA" b="1" dirty="0"/>
              <a:t>obligations partagées par un groupe </a:t>
            </a:r>
            <a:r>
              <a:rPr lang="fr-CA" dirty="0"/>
              <a:t>reflètent des valeurs ou des principes jugés fondamentaux. </a:t>
            </a:r>
          </a:p>
          <a:p>
            <a:pPr marL="0" indent="0" algn="just" fontAlgn="base">
              <a:buNone/>
            </a:pPr>
            <a:r>
              <a:rPr lang="fr-CA" dirty="0"/>
              <a:t>On les consigne parfois dans un </a:t>
            </a:r>
            <a:r>
              <a:rPr lang="fr-CA" b="1" dirty="0"/>
              <a:t>code de déontologie</a:t>
            </a:r>
            <a:r>
              <a:rPr lang="fr-CA" dirty="0"/>
              <a:t>, aussi appelé « morale professionnelle ». Bien que la déontologie soit très présente dans divers milieux professionnels, beaucoup de travailleurs ne sont pas encadrés par des codes.</a:t>
            </a:r>
          </a:p>
          <a:p>
            <a:pPr marL="0" indent="0" algn="just" fontAlgn="base">
              <a:buNone/>
            </a:pPr>
            <a:r>
              <a:rPr lang="fr-CA" dirty="0"/>
              <a:t>Les codes, généralement fixés par les ordres professionnels, exercent deux fonctions principales : </a:t>
            </a:r>
            <a:r>
              <a:rPr lang="fr-CA" b="1" dirty="0"/>
              <a:t>protéger le public </a:t>
            </a:r>
            <a:r>
              <a:rPr lang="fr-CA" dirty="0"/>
              <a:t>et </a:t>
            </a:r>
            <a:r>
              <a:rPr lang="fr-CA" b="1" dirty="0"/>
              <a:t>préserver la réputation des travailleurs</a:t>
            </a:r>
            <a:r>
              <a:rPr lang="fr-CA" dirty="0"/>
              <a:t>. </a:t>
            </a:r>
          </a:p>
          <a:p>
            <a:pPr marL="0" indent="0" algn="just" fontAlgn="base">
              <a:buNone/>
            </a:pPr>
            <a:r>
              <a:rPr lang="fr-CA" dirty="0"/>
              <a:t>Ces deux valeurs sont menacées lors d’une infraction à un code.</a:t>
            </a:r>
          </a:p>
        </p:txBody>
      </p:sp>
    </p:spTree>
    <p:extLst>
      <p:ext uri="{BB962C8B-B14F-4D97-AF65-F5344CB8AC3E}">
        <p14:creationId xmlns:p14="http://schemas.microsoft.com/office/powerpoint/2010/main" val="6060242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0DDCEB0-EC48-4A09-B569-8743B6B53C63}"/>
              </a:ext>
            </a:extLst>
          </p:cNvPr>
          <p:cNvSpPr>
            <a:spLocks noGrp="1"/>
          </p:cNvSpPr>
          <p:nvPr>
            <p:ph type="title"/>
          </p:nvPr>
        </p:nvSpPr>
        <p:spPr/>
        <p:txBody>
          <a:bodyPr/>
          <a:lstStyle/>
          <a:p>
            <a:r>
              <a:rPr lang="fr-CA" dirty="0"/>
              <a:t>2.3 L’Éthique déontologique</a:t>
            </a:r>
          </a:p>
        </p:txBody>
      </p:sp>
      <p:sp>
        <p:nvSpPr>
          <p:cNvPr id="3" name="Espace réservé du contenu 2">
            <a:extLst>
              <a:ext uri="{FF2B5EF4-FFF2-40B4-BE49-F238E27FC236}">
                <a16:creationId xmlns:a16="http://schemas.microsoft.com/office/drawing/2014/main" id="{A6B9E926-B7AA-4F86-9487-07C2783FD012}"/>
              </a:ext>
            </a:extLst>
          </p:cNvPr>
          <p:cNvSpPr>
            <a:spLocks noGrp="1"/>
          </p:cNvSpPr>
          <p:nvPr>
            <p:ph idx="1"/>
          </p:nvPr>
        </p:nvSpPr>
        <p:spPr>
          <a:xfrm>
            <a:off x="1451579" y="2015732"/>
            <a:ext cx="9603275" cy="4037749"/>
          </a:xfrm>
        </p:spPr>
        <p:txBody>
          <a:bodyPr>
            <a:normAutofit fontScale="85000" lnSpcReduction="10000"/>
          </a:bodyPr>
          <a:lstStyle/>
          <a:p>
            <a:pPr marL="0" indent="0" algn="just" fontAlgn="base">
              <a:buNone/>
            </a:pPr>
            <a:r>
              <a:rPr lang="fr-CA" dirty="0"/>
              <a:t>Concrètement au Québec, en matière de </a:t>
            </a:r>
            <a:r>
              <a:rPr lang="fr-CA" b="1" dirty="0"/>
              <a:t>déontologie professionnelle</a:t>
            </a:r>
            <a:r>
              <a:rPr lang="fr-CA" dirty="0"/>
              <a:t>, il existe un système dans lequel 46 professions sont réglementées et supervisées par l’Office</a:t>
            </a:r>
            <a:r>
              <a:rPr lang="fr-CA" i="1" dirty="0"/>
              <a:t> des professions</a:t>
            </a:r>
            <a:r>
              <a:rPr lang="fr-CA" dirty="0"/>
              <a:t>. </a:t>
            </a:r>
          </a:p>
          <a:p>
            <a:pPr marL="0" indent="0" algn="just" fontAlgn="base">
              <a:buNone/>
            </a:pPr>
            <a:r>
              <a:rPr lang="fr-CA" dirty="0"/>
              <a:t>Conformément au </a:t>
            </a:r>
            <a:r>
              <a:rPr lang="fr-CA" i="1" dirty="0"/>
              <a:t>Code des professions</a:t>
            </a:r>
            <a:r>
              <a:rPr lang="fr-CA" dirty="0"/>
              <a:t>, il importe de distinguer :</a:t>
            </a:r>
          </a:p>
          <a:p>
            <a:pPr algn="just" fontAlgn="base">
              <a:buFontTx/>
              <a:buChar char="-"/>
            </a:pPr>
            <a:r>
              <a:rPr lang="fr-CA" b="1" dirty="0"/>
              <a:t>Les activités réservées</a:t>
            </a:r>
          </a:p>
          <a:p>
            <a:pPr lvl="1" algn="just" fontAlgn="base">
              <a:buFontTx/>
              <a:buChar char="-"/>
            </a:pPr>
            <a:r>
              <a:rPr lang="fr-CA" dirty="0"/>
              <a:t>La loi prévoit qu’une activité est réservée aux membres d’un ordre professionnel, c’est-à-dire que, sous réserve d’exception, seuls les membres de cet ordre professionnel peuvent l’exercer. Par exemple, seuls les ingénieurs peuvent signer et sceller des plans et des devis d’ingénieurs, tandis que seuls les avocats et les notaires peuvent rédiger des avis juridiques.</a:t>
            </a:r>
          </a:p>
          <a:p>
            <a:pPr algn="just" fontAlgn="base">
              <a:buFontTx/>
              <a:buChar char="-"/>
            </a:pPr>
            <a:r>
              <a:rPr lang="fr-CA" b="1" dirty="0"/>
              <a:t>Les titres réservées</a:t>
            </a:r>
          </a:p>
          <a:p>
            <a:pPr lvl="1" algn="just" fontAlgn="base">
              <a:buFontTx/>
              <a:buChar char="-"/>
            </a:pPr>
            <a:r>
              <a:rPr lang="fr-CA" dirty="0"/>
              <a:t>Certains titres professionnels sont réservés aux membres d’un ordre professionnel. Par exemple, seul un sexologue peut porter le titre, mais aucun n’acte ne lui étant réservé. Le titre réservé permet au public d’avoir la certitude que le professionnel avec qui il fait affaire répond à certaines exigences minimales de formation et de qualification.</a:t>
            </a:r>
          </a:p>
          <a:p>
            <a:pPr marL="0" indent="0" algn="just" fontAlgn="base">
              <a:buNone/>
            </a:pPr>
            <a:endParaRPr lang="fr-CA" dirty="0"/>
          </a:p>
        </p:txBody>
      </p:sp>
    </p:spTree>
    <p:extLst>
      <p:ext uri="{BB962C8B-B14F-4D97-AF65-F5344CB8AC3E}">
        <p14:creationId xmlns:p14="http://schemas.microsoft.com/office/powerpoint/2010/main" val="12677126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0DDCEB0-EC48-4A09-B569-8743B6B53C63}"/>
              </a:ext>
            </a:extLst>
          </p:cNvPr>
          <p:cNvSpPr>
            <a:spLocks noGrp="1"/>
          </p:cNvSpPr>
          <p:nvPr>
            <p:ph type="title"/>
          </p:nvPr>
        </p:nvSpPr>
        <p:spPr/>
        <p:txBody>
          <a:bodyPr/>
          <a:lstStyle/>
          <a:p>
            <a:r>
              <a:rPr lang="fr-CA" dirty="0"/>
              <a:t>2.3 l’Éthique déontologique</a:t>
            </a:r>
          </a:p>
        </p:txBody>
      </p:sp>
      <p:sp>
        <p:nvSpPr>
          <p:cNvPr id="3" name="Espace réservé du contenu 2">
            <a:extLst>
              <a:ext uri="{FF2B5EF4-FFF2-40B4-BE49-F238E27FC236}">
                <a16:creationId xmlns:a16="http://schemas.microsoft.com/office/drawing/2014/main" id="{A6B9E926-B7AA-4F86-9487-07C2783FD012}"/>
              </a:ext>
            </a:extLst>
          </p:cNvPr>
          <p:cNvSpPr>
            <a:spLocks noGrp="1"/>
          </p:cNvSpPr>
          <p:nvPr>
            <p:ph idx="1"/>
          </p:nvPr>
        </p:nvSpPr>
        <p:spPr>
          <a:xfrm>
            <a:off x="1451579" y="2015732"/>
            <a:ext cx="9603275" cy="4037749"/>
          </a:xfrm>
        </p:spPr>
        <p:txBody>
          <a:bodyPr>
            <a:normAutofit fontScale="85000" lnSpcReduction="20000"/>
          </a:bodyPr>
          <a:lstStyle/>
          <a:p>
            <a:pPr marL="0" indent="0" algn="just" fontAlgn="base">
              <a:buNone/>
            </a:pPr>
            <a:r>
              <a:rPr lang="fr-CA" dirty="0"/>
              <a:t>Un </a:t>
            </a:r>
            <a:r>
              <a:rPr lang="fr-CA" b="1" dirty="0"/>
              <a:t>exemple d’application de l’éthique déontologique </a:t>
            </a:r>
            <a:r>
              <a:rPr lang="fr-CA" dirty="0"/>
              <a:t>:</a:t>
            </a:r>
          </a:p>
          <a:p>
            <a:pPr marL="0" indent="0" algn="just" fontAlgn="base">
              <a:buNone/>
            </a:pPr>
            <a:r>
              <a:rPr lang="fr-CA" dirty="0"/>
              <a:t>Rémi souffre de problèmes cardiaques et vit une grande détresse. Il se confie à la docteure Paquet, sa cardiologue, et trouve réconfort auprès de celle-ci, à qui Rémi lui plaît beaucoup. Elle lui propose d'ailleurs de le fréquenter à l'extérieur de l’hôpital. Il refuse poliment, car il n'a pas envie de développer une relation personnelle avec son médecin. Mais elle insiste et il finit par accepter, de peur qu'un refus nuise à la qualité de son suivi médical. Après un souper au restaurant lors duquel Rémi est visiblement mal à l’aise, elle lui fait comprendre qu'elle désire qu’il devienne son amant.</a:t>
            </a:r>
          </a:p>
          <a:p>
            <a:pPr marL="0" indent="0" algn="just" fontAlgn="base">
              <a:buNone/>
            </a:pPr>
            <a:r>
              <a:rPr lang="fr-CA" dirty="0"/>
              <a:t>La docteure Paquet contrevient ici au </a:t>
            </a:r>
            <a:r>
              <a:rPr lang="fr-CA" i="1" dirty="0"/>
              <a:t>Code de déontologie des médecins</a:t>
            </a:r>
            <a:r>
              <a:rPr lang="fr-CA" dirty="0"/>
              <a:t>. Il prévoit que le médecin doit s'abstenir d’abuser de la relation professionnelle pour avoir des rapports sexuels avec son patient (article 22).</a:t>
            </a:r>
          </a:p>
          <a:p>
            <a:pPr marL="0" indent="0" algn="just" fontAlgn="base">
              <a:buNone/>
            </a:pPr>
            <a:r>
              <a:rPr lang="fr-CA" dirty="0"/>
              <a:t>Dans cet exemple, nos personnages ne semblent pas se rendre compte qu'ils font chacun face à un dilemme éthique. Dans leur cas, ce dilemme est d'emblée tranché par leur code de déontologie, mais ce n'est pas toujours le cas!</a:t>
            </a:r>
          </a:p>
        </p:txBody>
      </p:sp>
    </p:spTree>
    <p:extLst>
      <p:ext uri="{BB962C8B-B14F-4D97-AF65-F5344CB8AC3E}">
        <p14:creationId xmlns:p14="http://schemas.microsoft.com/office/powerpoint/2010/main" val="2159792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F3FDFB-D403-4C1F-9C8C-D8A0987753A6}"/>
              </a:ext>
            </a:extLst>
          </p:cNvPr>
          <p:cNvSpPr>
            <a:spLocks noGrp="1"/>
          </p:cNvSpPr>
          <p:nvPr>
            <p:ph type="title"/>
          </p:nvPr>
        </p:nvSpPr>
        <p:spPr/>
        <p:txBody>
          <a:bodyPr/>
          <a:lstStyle/>
          <a:p>
            <a:r>
              <a:rPr lang="fr-CA" dirty="0"/>
              <a:t>1. Introduction à l’éthique</a:t>
            </a:r>
          </a:p>
        </p:txBody>
      </p:sp>
      <p:sp>
        <p:nvSpPr>
          <p:cNvPr id="3" name="Espace réservé du contenu 2">
            <a:extLst>
              <a:ext uri="{FF2B5EF4-FFF2-40B4-BE49-F238E27FC236}">
                <a16:creationId xmlns:a16="http://schemas.microsoft.com/office/drawing/2014/main" id="{6B57B5EA-E1D2-4EF9-8480-8618FAFF7467}"/>
              </a:ext>
            </a:extLst>
          </p:cNvPr>
          <p:cNvSpPr>
            <a:spLocks noGrp="1"/>
          </p:cNvSpPr>
          <p:nvPr>
            <p:ph idx="1"/>
          </p:nvPr>
        </p:nvSpPr>
        <p:spPr/>
        <p:txBody>
          <a:bodyPr>
            <a:normAutofit lnSpcReduction="10000"/>
          </a:bodyPr>
          <a:lstStyle/>
          <a:p>
            <a:pPr marL="0" indent="0">
              <a:buNone/>
            </a:pPr>
            <a:r>
              <a:rPr lang="fr-CA" dirty="0"/>
              <a:t>L’étymologie du mot éthique provient du grec ancien </a:t>
            </a:r>
            <a:r>
              <a:rPr lang="fr-CA" dirty="0" err="1"/>
              <a:t>ἠθικός</a:t>
            </a:r>
            <a:r>
              <a:rPr lang="fr-CA" dirty="0"/>
              <a:t> (</a:t>
            </a:r>
            <a:r>
              <a:rPr lang="fr-CA" dirty="0" err="1"/>
              <a:t>êthikós</a:t>
            </a:r>
            <a:r>
              <a:rPr lang="fr-CA" dirty="0"/>
              <a:t>), depuis </a:t>
            </a:r>
            <a:r>
              <a:rPr lang="fr-CA" dirty="0" err="1"/>
              <a:t>ἦθος</a:t>
            </a:r>
            <a:r>
              <a:rPr lang="fr-CA" dirty="0"/>
              <a:t> (</a:t>
            </a:r>
            <a:r>
              <a:rPr lang="fr-CA" dirty="0" err="1"/>
              <a:t>ễthos</a:t>
            </a:r>
            <a:r>
              <a:rPr lang="fr-CA" dirty="0"/>
              <a:t>) : « caractère, manière d’être habituelle » (singulier) et « séjour habituel, résidence » (pluriel).</a:t>
            </a:r>
          </a:p>
          <a:p>
            <a:pPr marL="0" indent="0">
              <a:buNone/>
            </a:pPr>
            <a:r>
              <a:rPr lang="fr-CA" b="1" dirty="0"/>
              <a:t>Définition de l’éthique </a:t>
            </a:r>
            <a:r>
              <a:rPr lang="fr-CA" dirty="0"/>
              <a:t>: L’éthique est </a:t>
            </a:r>
            <a:r>
              <a:rPr lang="fr-CA" b="1" dirty="0"/>
              <a:t>la science de la morale et des mœurs</a:t>
            </a:r>
            <a:r>
              <a:rPr lang="fr-CA" dirty="0"/>
              <a:t>. Il s’agit d’une discipline philosophique qui réfléchit sur les finalités, sur les valeurs de l’existence et sur la notion de « bien ».</a:t>
            </a:r>
          </a:p>
          <a:p>
            <a:pPr marL="0" indent="0">
              <a:buNone/>
            </a:pPr>
            <a:r>
              <a:rPr lang="fr-CA" dirty="0"/>
              <a:t>L’éthique vise à nous permettre de faire des évaluations morales plus réfléchies, plus critiques et plus rationnelles du comportement d’autrui, de l’organisation de la société ou de nos propres décisions. </a:t>
            </a:r>
          </a:p>
        </p:txBody>
      </p:sp>
    </p:spTree>
    <p:extLst>
      <p:ext uri="{BB962C8B-B14F-4D97-AF65-F5344CB8AC3E}">
        <p14:creationId xmlns:p14="http://schemas.microsoft.com/office/powerpoint/2010/main" val="3032787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F3FDFB-D403-4C1F-9C8C-D8A0987753A6}"/>
              </a:ext>
            </a:extLst>
          </p:cNvPr>
          <p:cNvSpPr>
            <a:spLocks noGrp="1"/>
          </p:cNvSpPr>
          <p:nvPr>
            <p:ph type="title"/>
          </p:nvPr>
        </p:nvSpPr>
        <p:spPr/>
        <p:txBody>
          <a:bodyPr/>
          <a:lstStyle/>
          <a:p>
            <a:r>
              <a:rPr lang="fr-CA" dirty="0"/>
              <a:t>2. Introduction à l’éthique</a:t>
            </a:r>
          </a:p>
        </p:txBody>
      </p:sp>
      <p:sp>
        <p:nvSpPr>
          <p:cNvPr id="3" name="Espace réservé du contenu 2">
            <a:extLst>
              <a:ext uri="{FF2B5EF4-FFF2-40B4-BE49-F238E27FC236}">
                <a16:creationId xmlns:a16="http://schemas.microsoft.com/office/drawing/2014/main" id="{6B57B5EA-E1D2-4EF9-8480-8618FAFF7467}"/>
              </a:ext>
            </a:extLst>
          </p:cNvPr>
          <p:cNvSpPr>
            <a:spLocks noGrp="1"/>
          </p:cNvSpPr>
          <p:nvPr>
            <p:ph idx="1"/>
          </p:nvPr>
        </p:nvSpPr>
        <p:spPr/>
        <p:txBody>
          <a:bodyPr>
            <a:normAutofit/>
          </a:bodyPr>
          <a:lstStyle/>
          <a:p>
            <a:pPr marL="0" indent="0">
              <a:buNone/>
            </a:pPr>
            <a:r>
              <a:rPr lang="fr-CA" dirty="0"/>
              <a:t>En éthique, il n’existe pas de bon choix, mais uniquement des </a:t>
            </a:r>
            <a:r>
              <a:rPr lang="fr-CA" b="1" dirty="0"/>
              <a:t>meilleurs choix possibles</a:t>
            </a:r>
            <a:r>
              <a:rPr lang="fr-CA" dirty="0"/>
              <a:t>.</a:t>
            </a:r>
          </a:p>
          <a:p>
            <a:pPr marL="0" indent="0">
              <a:buNone/>
            </a:pPr>
            <a:r>
              <a:rPr lang="fr-CA" dirty="0"/>
              <a:t>Il existe généralement un dilemme, c’est-à-dire à faire un choix entre des options différentes. </a:t>
            </a:r>
          </a:p>
          <a:p>
            <a:pPr marL="0" indent="0">
              <a:buNone/>
            </a:pPr>
            <a:r>
              <a:rPr lang="fr-CA" dirty="0"/>
              <a:t>Exemple de dilemme éthique :</a:t>
            </a:r>
          </a:p>
          <a:p>
            <a:pPr marL="0" indent="0">
              <a:buNone/>
            </a:pPr>
            <a:r>
              <a:rPr lang="fr-CA" dirty="0"/>
              <a:t>(Le cas des voitures autonomes)</a:t>
            </a:r>
          </a:p>
          <a:p>
            <a:pPr marL="0" indent="0">
              <a:buNone/>
            </a:pPr>
            <a:endParaRPr lang="fr-CA" dirty="0"/>
          </a:p>
        </p:txBody>
      </p:sp>
      <p:pic>
        <p:nvPicPr>
          <p:cNvPr id="4" name="y2mate.com - Qui les voitures autonomes doivent-elles tuer __3DBFSdEAEl8_240p">
            <a:hlinkClick r:id="" action="ppaction://media"/>
            <a:extLst>
              <a:ext uri="{FF2B5EF4-FFF2-40B4-BE49-F238E27FC236}">
                <a16:creationId xmlns:a16="http://schemas.microsoft.com/office/drawing/2014/main" id="{B63DFF43-DB6A-4BD3-B346-0846A07C762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283577" y="3417343"/>
            <a:ext cx="4632209" cy="2609695"/>
          </a:xfrm>
          <a:prstGeom prst="rect">
            <a:avLst/>
          </a:prstGeom>
        </p:spPr>
      </p:pic>
      <p:sp>
        <p:nvSpPr>
          <p:cNvPr id="5" name="ZoneTexte 4">
            <a:extLst>
              <a:ext uri="{FF2B5EF4-FFF2-40B4-BE49-F238E27FC236}">
                <a16:creationId xmlns:a16="http://schemas.microsoft.com/office/drawing/2014/main" id="{34425A1A-9A21-4FE8-A5F4-8657E9B819DC}"/>
              </a:ext>
            </a:extLst>
          </p:cNvPr>
          <p:cNvSpPr txBox="1"/>
          <p:nvPr/>
        </p:nvSpPr>
        <p:spPr>
          <a:xfrm>
            <a:off x="10066789" y="5466345"/>
            <a:ext cx="1384183" cy="646331"/>
          </a:xfrm>
          <a:prstGeom prst="rect">
            <a:avLst/>
          </a:prstGeom>
          <a:noFill/>
        </p:spPr>
        <p:txBody>
          <a:bodyPr wrap="square" rtlCol="0">
            <a:spAutoFit/>
          </a:bodyPr>
          <a:lstStyle/>
          <a:p>
            <a:r>
              <a:rPr lang="fr-CA" dirty="0"/>
              <a:t>Source : Le Monde</a:t>
            </a:r>
          </a:p>
        </p:txBody>
      </p:sp>
    </p:spTree>
    <p:extLst>
      <p:ext uri="{BB962C8B-B14F-4D97-AF65-F5344CB8AC3E}">
        <p14:creationId xmlns:p14="http://schemas.microsoft.com/office/powerpoint/2010/main" val="27117940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169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F3FDFB-D403-4C1F-9C8C-D8A0987753A6}"/>
              </a:ext>
            </a:extLst>
          </p:cNvPr>
          <p:cNvSpPr>
            <a:spLocks noGrp="1"/>
          </p:cNvSpPr>
          <p:nvPr>
            <p:ph type="title"/>
          </p:nvPr>
        </p:nvSpPr>
        <p:spPr/>
        <p:txBody>
          <a:bodyPr/>
          <a:lstStyle/>
          <a:p>
            <a:r>
              <a:rPr lang="fr-CA" dirty="0"/>
              <a:t>2. Introduction à l’éthique</a:t>
            </a:r>
          </a:p>
        </p:txBody>
      </p:sp>
      <p:sp>
        <p:nvSpPr>
          <p:cNvPr id="3" name="Espace réservé du contenu 2">
            <a:extLst>
              <a:ext uri="{FF2B5EF4-FFF2-40B4-BE49-F238E27FC236}">
                <a16:creationId xmlns:a16="http://schemas.microsoft.com/office/drawing/2014/main" id="{6B57B5EA-E1D2-4EF9-8480-8618FAFF7467}"/>
              </a:ext>
            </a:extLst>
          </p:cNvPr>
          <p:cNvSpPr>
            <a:spLocks noGrp="1"/>
          </p:cNvSpPr>
          <p:nvPr>
            <p:ph idx="1"/>
          </p:nvPr>
        </p:nvSpPr>
        <p:spPr>
          <a:xfrm>
            <a:off x="1294362" y="1984201"/>
            <a:ext cx="9603275" cy="4069280"/>
          </a:xfrm>
        </p:spPr>
        <p:txBody>
          <a:bodyPr>
            <a:normAutofit/>
          </a:bodyPr>
          <a:lstStyle/>
          <a:p>
            <a:pPr marL="0" indent="0">
              <a:buNone/>
            </a:pPr>
            <a:r>
              <a:rPr lang="fr-CA" dirty="0"/>
              <a:t>Ainsi, l’éthique est une </a:t>
            </a:r>
            <a:r>
              <a:rPr lang="fr-CA" b="1" dirty="0"/>
              <a:t>réflexion sur les valeurs qui orientent et motivent nos actions</a:t>
            </a:r>
            <a:r>
              <a:rPr lang="fr-CA" dirty="0"/>
              <a:t>. Cette réflexion s’intéresse à nos rapports avec autrui et peut être menée à deux niveaux.</a:t>
            </a:r>
          </a:p>
          <a:p>
            <a:pPr marL="0" indent="0">
              <a:buNone/>
            </a:pPr>
            <a:r>
              <a:rPr lang="fr-CA" dirty="0"/>
              <a:t>Au niveau le plus général, la réflexion éthique porte sur </a:t>
            </a:r>
            <a:r>
              <a:rPr lang="fr-CA" b="1" dirty="0"/>
              <a:t>les conceptions du bien, du juste et de l’accomplissement humain</a:t>
            </a:r>
            <a:r>
              <a:rPr lang="fr-CA" dirty="0"/>
              <a:t>. Elle répond alors à des questions comme :</a:t>
            </a:r>
          </a:p>
          <a:p>
            <a:pPr>
              <a:buFontTx/>
              <a:buChar char="-"/>
            </a:pPr>
            <a:r>
              <a:rPr lang="fr-CA" dirty="0"/>
              <a:t>qu’est-ce qui est le plus important dans la vie?</a:t>
            </a:r>
          </a:p>
          <a:p>
            <a:pPr>
              <a:buFontTx/>
              <a:buChar char="-"/>
            </a:pPr>
            <a:r>
              <a:rPr lang="fr-CA" dirty="0"/>
              <a:t>que voulons-nous accomplir?</a:t>
            </a:r>
          </a:p>
          <a:p>
            <a:pPr>
              <a:buFontTx/>
              <a:buChar char="-"/>
            </a:pPr>
            <a:r>
              <a:rPr lang="fr-CA" dirty="0"/>
              <a:t>quels types de rapports voulons-nous entretenir avec les autres?</a:t>
            </a:r>
          </a:p>
        </p:txBody>
      </p:sp>
    </p:spTree>
    <p:extLst>
      <p:ext uri="{BB962C8B-B14F-4D97-AF65-F5344CB8AC3E}">
        <p14:creationId xmlns:p14="http://schemas.microsoft.com/office/powerpoint/2010/main" val="3828143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F3FDFB-D403-4C1F-9C8C-D8A0987753A6}"/>
              </a:ext>
            </a:extLst>
          </p:cNvPr>
          <p:cNvSpPr>
            <a:spLocks noGrp="1"/>
          </p:cNvSpPr>
          <p:nvPr>
            <p:ph type="title"/>
          </p:nvPr>
        </p:nvSpPr>
        <p:spPr/>
        <p:txBody>
          <a:bodyPr/>
          <a:lstStyle/>
          <a:p>
            <a:r>
              <a:rPr lang="fr-CA" dirty="0"/>
              <a:t>2. Introduction à l’éthique</a:t>
            </a:r>
          </a:p>
        </p:txBody>
      </p:sp>
      <p:sp>
        <p:nvSpPr>
          <p:cNvPr id="3" name="Espace réservé du contenu 2">
            <a:extLst>
              <a:ext uri="{FF2B5EF4-FFF2-40B4-BE49-F238E27FC236}">
                <a16:creationId xmlns:a16="http://schemas.microsoft.com/office/drawing/2014/main" id="{6B57B5EA-E1D2-4EF9-8480-8618FAFF7467}"/>
              </a:ext>
            </a:extLst>
          </p:cNvPr>
          <p:cNvSpPr>
            <a:spLocks noGrp="1"/>
          </p:cNvSpPr>
          <p:nvPr>
            <p:ph idx="1"/>
          </p:nvPr>
        </p:nvSpPr>
        <p:spPr>
          <a:xfrm>
            <a:off x="1294362" y="1984201"/>
            <a:ext cx="9603275" cy="4069280"/>
          </a:xfrm>
        </p:spPr>
        <p:txBody>
          <a:bodyPr>
            <a:normAutofit fontScale="92500" lnSpcReduction="10000"/>
          </a:bodyPr>
          <a:lstStyle/>
          <a:p>
            <a:pPr marL="0" indent="0" algn="just">
              <a:buNone/>
            </a:pPr>
            <a:r>
              <a:rPr lang="fr-CA" dirty="0"/>
              <a:t>Les valeurs deviennent ainsi </a:t>
            </a:r>
            <a:r>
              <a:rPr lang="fr-CA" b="1" dirty="0"/>
              <a:t>des objectifs à atteindre, des idéaux à réaliser</a:t>
            </a:r>
            <a:r>
              <a:rPr lang="fr-CA" dirty="0"/>
              <a:t>. </a:t>
            </a:r>
          </a:p>
          <a:p>
            <a:pPr marL="0" indent="0" algn="just">
              <a:buNone/>
            </a:pPr>
            <a:r>
              <a:rPr lang="fr-CA" dirty="0"/>
              <a:t>À l’échelle individuelle, nos actions sont autant de moyens d’actualiser nos valeurs. À l’échelle collective, l’imposition de règles est aussi un moyen de réaliser l’idéal partagé; les actions qui vont dans le sens de l’idéal deviennent des devoirs, des obligations.</a:t>
            </a:r>
          </a:p>
          <a:p>
            <a:pPr marL="0" indent="0" algn="just">
              <a:buNone/>
            </a:pPr>
            <a:r>
              <a:rPr lang="fr-CA" dirty="0"/>
              <a:t>Les règles, cependant, sont générales et ne peuvent couvrir toutes les situations où des choix d’actions sont nécessaires.</a:t>
            </a:r>
          </a:p>
          <a:p>
            <a:pPr marL="0" indent="0" algn="just">
              <a:buNone/>
            </a:pPr>
            <a:r>
              <a:rPr lang="fr-CA" dirty="0"/>
              <a:t>C’est pourquoi </a:t>
            </a:r>
            <a:r>
              <a:rPr lang="fr-CA" b="1" dirty="0"/>
              <a:t>la réflexion éthique </a:t>
            </a:r>
            <a:r>
              <a:rPr lang="fr-CA" dirty="0"/>
              <a:t>porte aussi, au niveau particulier, sur les cas embarrassants et </a:t>
            </a:r>
            <a:r>
              <a:rPr lang="fr-CA" b="1" dirty="0"/>
              <a:t>les dilemmes</a:t>
            </a:r>
            <a:r>
              <a:rPr lang="fr-CA" dirty="0"/>
              <a:t>. Elle répond alors à des questions comme :</a:t>
            </a:r>
          </a:p>
          <a:p>
            <a:pPr algn="just">
              <a:buFontTx/>
              <a:buChar char="-"/>
            </a:pPr>
            <a:r>
              <a:rPr lang="fr-CA" dirty="0"/>
              <a:t>quelle est la valeur la plus importante dans cette situation?</a:t>
            </a:r>
          </a:p>
          <a:p>
            <a:pPr algn="just">
              <a:buFontTx/>
              <a:buChar char="-"/>
            </a:pPr>
            <a:r>
              <a:rPr lang="fr-CA" dirty="0"/>
              <a:t>quelle est la meilleure décision éthique dans ces circonstances?</a:t>
            </a:r>
          </a:p>
        </p:txBody>
      </p:sp>
    </p:spTree>
    <p:extLst>
      <p:ext uri="{BB962C8B-B14F-4D97-AF65-F5344CB8AC3E}">
        <p14:creationId xmlns:p14="http://schemas.microsoft.com/office/powerpoint/2010/main" val="1394913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2AA80B-E02B-438E-B870-E34FCC8FB975}"/>
              </a:ext>
            </a:extLst>
          </p:cNvPr>
          <p:cNvSpPr>
            <a:spLocks noGrp="1"/>
          </p:cNvSpPr>
          <p:nvPr>
            <p:ph type="title"/>
          </p:nvPr>
        </p:nvSpPr>
        <p:spPr/>
        <p:txBody>
          <a:bodyPr/>
          <a:lstStyle/>
          <a:p>
            <a:r>
              <a:rPr lang="fr-CA" dirty="0"/>
              <a:t>2. Certaines branches de l’éthique</a:t>
            </a:r>
          </a:p>
        </p:txBody>
      </p:sp>
      <p:sp>
        <p:nvSpPr>
          <p:cNvPr id="3" name="Espace réservé du contenu 2">
            <a:extLst>
              <a:ext uri="{FF2B5EF4-FFF2-40B4-BE49-F238E27FC236}">
                <a16:creationId xmlns:a16="http://schemas.microsoft.com/office/drawing/2014/main" id="{655636C5-1300-469A-998B-A660DE6B7A02}"/>
              </a:ext>
            </a:extLst>
          </p:cNvPr>
          <p:cNvSpPr>
            <a:spLocks noGrp="1"/>
          </p:cNvSpPr>
          <p:nvPr>
            <p:ph idx="1"/>
          </p:nvPr>
        </p:nvSpPr>
        <p:spPr/>
        <p:txBody>
          <a:bodyPr/>
          <a:lstStyle/>
          <a:p>
            <a:pPr marL="0" indent="0">
              <a:buNone/>
            </a:pPr>
            <a:r>
              <a:rPr lang="fr-CA" dirty="0"/>
              <a:t>2.1	L’éthique de la vertu</a:t>
            </a:r>
          </a:p>
          <a:p>
            <a:pPr marL="0" indent="0">
              <a:buNone/>
            </a:pPr>
            <a:r>
              <a:rPr lang="fr-CA" dirty="0"/>
              <a:t>2.2 	L’utilitarisme</a:t>
            </a:r>
          </a:p>
          <a:p>
            <a:pPr marL="0" indent="0">
              <a:buNone/>
            </a:pPr>
            <a:r>
              <a:rPr lang="fr-CA" dirty="0"/>
              <a:t>2.3	L’éthique déontologique</a:t>
            </a:r>
          </a:p>
          <a:p>
            <a:pPr marL="0" indent="0">
              <a:buNone/>
            </a:pPr>
            <a:endParaRPr lang="fr-CA" dirty="0"/>
          </a:p>
        </p:txBody>
      </p:sp>
    </p:spTree>
    <p:extLst>
      <p:ext uri="{BB962C8B-B14F-4D97-AF65-F5344CB8AC3E}">
        <p14:creationId xmlns:p14="http://schemas.microsoft.com/office/powerpoint/2010/main" val="26302575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2AA80B-E02B-438E-B870-E34FCC8FB975}"/>
              </a:ext>
            </a:extLst>
          </p:cNvPr>
          <p:cNvSpPr>
            <a:spLocks noGrp="1"/>
          </p:cNvSpPr>
          <p:nvPr>
            <p:ph type="title"/>
          </p:nvPr>
        </p:nvSpPr>
        <p:spPr/>
        <p:txBody>
          <a:bodyPr/>
          <a:lstStyle/>
          <a:p>
            <a:r>
              <a:rPr lang="fr-CA" dirty="0"/>
              <a:t>2. Certaines branches de l’éthique</a:t>
            </a:r>
          </a:p>
        </p:txBody>
      </p:sp>
      <p:sp>
        <p:nvSpPr>
          <p:cNvPr id="3" name="Espace réservé du contenu 2">
            <a:extLst>
              <a:ext uri="{FF2B5EF4-FFF2-40B4-BE49-F238E27FC236}">
                <a16:creationId xmlns:a16="http://schemas.microsoft.com/office/drawing/2014/main" id="{655636C5-1300-469A-998B-A660DE6B7A02}"/>
              </a:ext>
            </a:extLst>
          </p:cNvPr>
          <p:cNvSpPr>
            <a:spLocks noGrp="1"/>
          </p:cNvSpPr>
          <p:nvPr>
            <p:ph idx="1"/>
          </p:nvPr>
        </p:nvSpPr>
        <p:spPr/>
        <p:txBody>
          <a:bodyPr/>
          <a:lstStyle/>
          <a:p>
            <a:pPr marL="0" indent="0" algn="just">
              <a:buNone/>
            </a:pPr>
            <a:r>
              <a:rPr lang="fr-CA" b="0" i="0" dirty="0">
                <a:effectLst/>
              </a:rPr>
              <a:t>Pour illustre la distinction entre les trois (3) grandes branches de l’éthique, voici une citation de la philosophe Rosalind </a:t>
            </a:r>
            <a:r>
              <a:rPr lang="fr-CA" b="0" i="0" dirty="0" err="1">
                <a:effectLst/>
              </a:rPr>
              <a:t>Hursthouse</a:t>
            </a:r>
            <a:r>
              <a:rPr lang="fr-CA" b="0" i="0" dirty="0">
                <a:effectLst/>
              </a:rPr>
              <a:t> :</a:t>
            </a:r>
          </a:p>
          <a:p>
            <a:pPr marL="0" indent="0" algn="just">
              <a:buNone/>
            </a:pPr>
            <a:r>
              <a:rPr lang="fr-CA" b="0" i="0" dirty="0">
                <a:effectLst/>
              </a:rPr>
              <a:t>« Imaginons qu'il soit évident que quelqu'un qui a besoin d'aide devrait être aidé. Un </a:t>
            </a:r>
            <a:r>
              <a:rPr lang="fr-CA" b="0" i="0" u="none" strike="noStrike" dirty="0">
                <a:effectLst/>
              </a:rPr>
              <a:t>utilitariste</a:t>
            </a:r>
            <a:r>
              <a:rPr lang="fr-CA" b="0" i="0" dirty="0">
                <a:effectLst/>
              </a:rPr>
              <a:t> soulignerait le fait que les conséquences d'une telle action maximiseraient le bien-être ; un déontologiste soulignerait le fait que, ce faisant, l'agent agira en accord avec une règle morale [ou obligation professionnelle] telle que « Fais aux autres ce que tu voudrais que l'on te fasse » ; et un tenant d'une éthique de la vertu dirait que le fait d'aider cette personne serait </a:t>
            </a:r>
            <a:r>
              <a:rPr lang="fr-CA" b="0" i="0" u="none" strike="noStrike" dirty="0">
                <a:effectLst/>
              </a:rPr>
              <a:t>charitable</a:t>
            </a:r>
            <a:r>
              <a:rPr lang="fr-CA" b="0" i="0" dirty="0">
                <a:effectLst/>
              </a:rPr>
              <a:t> ou </a:t>
            </a:r>
            <a:r>
              <a:rPr lang="fr-CA" b="0" i="0" u="none" strike="noStrike" dirty="0">
                <a:effectLst/>
              </a:rPr>
              <a:t>bienveillant</a:t>
            </a:r>
            <a:r>
              <a:rPr lang="fr-CA" b="0" i="0" dirty="0">
                <a:effectLst/>
              </a:rPr>
              <a:t> ».</a:t>
            </a:r>
            <a:endParaRPr lang="fr-CA" dirty="0"/>
          </a:p>
        </p:txBody>
      </p:sp>
    </p:spTree>
    <p:extLst>
      <p:ext uri="{BB962C8B-B14F-4D97-AF65-F5344CB8AC3E}">
        <p14:creationId xmlns:p14="http://schemas.microsoft.com/office/powerpoint/2010/main" val="30852779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48986E-46E6-4CCC-98CB-DD3AE3F853E6}"/>
              </a:ext>
            </a:extLst>
          </p:cNvPr>
          <p:cNvSpPr>
            <a:spLocks noGrp="1"/>
          </p:cNvSpPr>
          <p:nvPr>
            <p:ph type="title"/>
          </p:nvPr>
        </p:nvSpPr>
        <p:spPr/>
        <p:txBody>
          <a:bodyPr/>
          <a:lstStyle/>
          <a:p>
            <a:r>
              <a:rPr lang="fr-CA" dirty="0"/>
              <a:t>2.1 L’éthique de la vertu</a:t>
            </a:r>
          </a:p>
        </p:txBody>
      </p:sp>
      <p:sp>
        <p:nvSpPr>
          <p:cNvPr id="3" name="Espace réservé du contenu 2">
            <a:extLst>
              <a:ext uri="{FF2B5EF4-FFF2-40B4-BE49-F238E27FC236}">
                <a16:creationId xmlns:a16="http://schemas.microsoft.com/office/drawing/2014/main" id="{661C95E3-2711-41EC-A883-3D81AE4C8233}"/>
              </a:ext>
            </a:extLst>
          </p:cNvPr>
          <p:cNvSpPr>
            <a:spLocks noGrp="1"/>
          </p:cNvSpPr>
          <p:nvPr>
            <p:ph idx="1"/>
          </p:nvPr>
        </p:nvSpPr>
        <p:spPr/>
        <p:txBody>
          <a:bodyPr>
            <a:normAutofit fontScale="92500" lnSpcReduction="10000"/>
          </a:bodyPr>
          <a:lstStyle/>
          <a:p>
            <a:pPr marL="0" indent="0" algn="just">
              <a:buNone/>
            </a:pPr>
            <a:r>
              <a:rPr lang="fr-CA" b="1" dirty="0"/>
              <a:t>Aristote</a:t>
            </a:r>
            <a:r>
              <a:rPr lang="fr-CA" dirty="0"/>
              <a:t> est le père de l’éthique centrée sur les vertus. </a:t>
            </a:r>
          </a:p>
          <a:p>
            <a:pPr marL="0" indent="0" algn="just">
              <a:buNone/>
            </a:pPr>
            <a:r>
              <a:rPr lang="fr-CA" dirty="0"/>
              <a:t>Le pensée d'Aristote débute par ce constat : </a:t>
            </a:r>
            <a:r>
              <a:rPr lang="fr-CA" b="1" dirty="0"/>
              <a:t>tous les hommes veulent être heureux</a:t>
            </a:r>
            <a:r>
              <a:rPr lang="fr-CA" dirty="0"/>
              <a:t>, mais tous ne sont pas d’accord sur els moyens d’y parvenir.</a:t>
            </a:r>
          </a:p>
          <a:p>
            <a:pPr marL="0" indent="0" algn="just">
              <a:buNone/>
            </a:pPr>
            <a:r>
              <a:rPr lang="fr-CA" dirty="0"/>
              <a:t>Pour celui-ci «  à la fois source de bonheur et de justice, la vertu est ce juste milieu qui permet à chacun de vivre avec bonheur tout en tenant compte des autres ». </a:t>
            </a:r>
          </a:p>
          <a:p>
            <a:pPr marL="0" indent="0" algn="just">
              <a:buNone/>
            </a:pPr>
            <a:r>
              <a:rPr lang="fr-CA" dirty="0"/>
              <a:t>Aristote définit la vertu comme suit : </a:t>
            </a:r>
          </a:p>
          <a:p>
            <a:pPr marL="0" indent="0" algn="just">
              <a:buNone/>
            </a:pPr>
            <a:r>
              <a:rPr lang="fr-CA" dirty="0"/>
              <a:t>« Le sujet doit d'abord savoir ce qu'il fait. Il doit ensuite être libre et choisir librement l'acte en question et il doit le choisir en vue de cet acte lui-même et finalement, il doit l'accomplir dans une disposition d'esprit ferme et inébranlable ».</a:t>
            </a:r>
          </a:p>
        </p:txBody>
      </p:sp>
      <p:pic>
        <p:nvPicPr>
          <p:cNvPr id="5" name="Image 4">
            <a:extLst>
              <a:ext uri="{FF2B5EF4-FFF2-40B4-BE49-F238E27FC236}">
                <a16:creationId xmlns:a16="http://schemas.microsoft.com/office/drawing/2014/main" id="{01594FAF-D291-42CC-BEAC-5483CF3F929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0" y="2015732"/>
            <a:ext cx="1432363" cy="1839154"/>
          </a:xfrm>
          <a:prstGeom prst="rect">
            <a:avLst/>
          </a:prstGeom>
        </p:spPr>
      </p:pic>
    </p:spTree>
    <p:extLst>
      <p:ext uri="{BB962C8B-B14F-4D97-AF65-F5344CB8AC3E}">
        <p14:creationId xmlns:p14="http://schemas.microsoft.com/office/powerpoint/2010/main" val="1575528709"/>
      </p:ext>
    </p:extLst>
  </p:cSld>
  <p:clrMapOvr>
    <a:masterClrMapping/>
  </p:clrMapOvr>
</p:sld>
</file>

<file path=ppt/theme/theme1.xml><?xml version="1.0" encoding="utf-8"?>
<a:theme xmlns:a="http://schemas.openxmlformats.org/drawingml/2006/main" name="Galerie">
  <a:themeElements>
    <a:clrScheme name="Galerie">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erie">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erie">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17140</TotalTime>
  <Words>2322</Words>
  <Application>Microsoft Office PowerPoint</Application>
  <PresentationFormat>Grand écran</PresentationFormat>
  <Paragraphs>112</Paragraphs>
  <Slides>22</Slides>
  <Notes>2</Notes>
  <HiddenSlides>0</HiddenSlides>
  <MMClips>1</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22</vt:i4>
      </vt:variant>
    </vt:vector>
  </HeadingPairs>
  <TitlesOfParts>
    <vt:vector size="26" baseType="lpstr">
      <vt:lpstr>Arial</vt:lpstr>
      <vt:lpstr>Calibri</vt:lpstr>
      <vt:lpstr>Gill Sans MT</vt:lpstr>
      <vt:lpstr>Galerie</vt:lpstr>
      <vt:lpstr>Interaction professionnelle en ia -360-A54-BB  COURS 1</vt:lpstr>
      <vt:lpstr>Plan de la SÉANCE</vt:lpstr>
      <vt:lpstr>1. Introduction à l’éthique</vt:lpstr>
      <vt:lpstr>2. Introduction à l’éthique</vt:lpstr>
      <vt:lpstr>2. Introduction à l’éthique</vt:lpstr>
      <vt:lpstr>2. Introduction à l’éthique</vt:lpstr>
      <vt:lpstr>2. Certaines branches de l’éthique</vt:lpstr>
      <vt:lpstr>2. Certaines branches de l’éthique</vt:lpstr>
      <vt:lpstr>2.1 L’éthique de la vertu</vt:lpstr>
      <vt:lpstr>2.1 L’éthique de la vertu</vt:lpstr>
      <vt:lpstr>2.1 L’éthique de la vertu</vt:lpstr>
      <vt:lpstr>2.1 L’éthique de la vertu</vt:lpstr>
      <vt:lpstr>2.1 L’éthique de la vertu</vt:lpstr>
      <vt:lpstr>2.1 L’éthique de la vertu</vt:lpstr>
      <vt:lpstr>2.1 L’éthique de la vertu</vt:lpstr>
      <vt:lpstr>2.2 L’UTILITARISME</vt:lpstr>
      <vt:lpstr>2.2 L’UTILITARISME</vt:lpstr>
      <vt:lpstr>2.2 L’UTILITARISME</vt:lpstr>
      <vt:lpstr>2.3 L’Éthique déontologique</vt:lpstr>
      <vt:lpstr>2.3 L’Éthique déontologique</vt:lpstr>
      <vt:lpstr>2.3 L’Éthique déontologique</vt:lpstr>
      <vt:lpstr>2.3 l’Éthique déontologique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Contexte légal en gestion des ressources humaines  410-016-LG</dc:title>
  <dc:creator>C-A Guilbault</dc:creator>
  <cp:lastModifiedBy>Charles-Antoine Guilbault</cp:lastModifiedBy>
  <cp:revision>1077</cp:revision>
  <dcterms:created xsi:type="dcterms:W3CDTF">2018-05-15T00:52:42Z</dcterms:created>
  <dcterms:modified xsi:type="dcterms:W3CDTF">2021-10-13T23:03:23Z</dcterms:modified>
</cp:coreProperties>
</file>